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4" r:id="rId4"/>
    <p:sldId id="262" r:id="rId5"/>
    <p:sldId id="263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6FB30-48CB-4096-81A6-81C295C544DA}" v="3" dt="2024-09-04T09:12:02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56DF4-FBDA-48B6-A074-D94E8362C636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7B529-FA13-4392-B8E7-CB1F93B53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2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37B529-FA13-4392-B8E7-CB1F93B532F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35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EFD70-CA86-D173-5538-19807E2F7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7791E63-A507-0C6C-4511-BDBBC9F0D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14CCBC-C74A-3E04-CB17-B218AC15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2BEBBF-9171-04CA-F019-3F25B0BD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F57C09-2593-7A92-8852-C3C3823A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138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CE925-881A-B03D-EB5B-6EE1551F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223C3A1-92F8-A201-7241-54725A599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452C27-DCFB-288B-2381-2285916A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098304-EF2E-85F8-6A1F-7CE85510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6DF647F-5F4C-8EE1-9A1A-DC4549CD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57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8542703-3CBC-F398-FE68-7CBB8A532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743D219-CDA8-30C5-CFE3-5ACF528D6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2E33F0-A891-E4C3-B180-B08A9129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EC98CC-F99E-1379-A69C-CF078A96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CEA501-2943-5F76-FDAB-EF0E3C6B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95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F5C87-4AD8-515D-3BA1-865050B8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8CE118-2228-46C7-9E8B-A37001E1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85F522-EBA1-84B8-EFC0-A691C9A6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67423B-6F3C-0662-D08E-A3EA5216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21EE7C-D664-F2DD-F6A5-A5DE08F4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22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9FE91-1E65-CDC9-45CF-6EE2BE55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4601646-8E9F-1408-5D52-9F6F5614C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0EBFB5-B9B3-21F1-D03A-1EBF2735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7B232B-618C-B797-1DCE-2362DB74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F057D0-84E4-D1E4-E449-29409BF0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161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D53A9-B56F-E223-DD09-AE00A351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D97020-C822-B669-96BC-81463FD77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7B172F2-1BBA-CFF6-36BF-04C5DBAA5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9EE4641-697D-BF2A-015D-AFABBD7A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37A9E52-C0BE-F61C-6C01-72A2A577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2127FFC-1B2E-470E-3CF5-FD2B3FA7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44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977E2-DCAF-C867-5758-441E271B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A759466-2445-9955-F87B-DF7BEA87C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F84CFF-585C-6743-475D-C225D1C67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F1CB6C7-2019-6C24-E631-C24286D67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5A1D47D-D609-B822-624A-44973CB95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F5D24ED-3A13-5DCB-ABDA-6D70B272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0BAEF61-C101-5628-D3D4-1C6EDFB1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4678B03-7DA2-209C-584D-DC7520BD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77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20CC1-B0B5-F67B-9FB9-75ADF91C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B83026-21D2-A79A-C7CC-06885FAB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C20DD2D-4EAD-D493-A87E-F7E7844C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F3FA2C0-BB82-B198-694D-E89EBB0F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70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CB2C669-C5A0-CEC7-DEE9-6EF24042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A4E4C8D-10E6-2C61-AFD3-11A13C9F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6F4321F-9703-1CE3-0817-34054C22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39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EAB29-5AF6-9318-DAEF-4CBF3E52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486894-7760-22F0-0561-904E0684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11AF80-F45E-67F0-961C-239AF0B8D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F4AD99-5EEF-B1ED-2E08-03265AC4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2E1B177-6CCC-AA1B-6F55-AE99BD94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04E771-24D7-2E20-54FA-1D78D9C2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660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A0BD1-685E-1715-8BEC-AEC31069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3BB17CE-E1CF-8AB8-F0B8-D8ABFD699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27C0E4E-4FD6-13D1-165F-537138058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7FBB69-32EC-09F3-8965-55C837C8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A144647-8039-51FE-8F03-7472FA91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8E879B-8D83-B681-C85D-D3F0B5AE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058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769382D-A5DC-8295-87E6-3BD52CBC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AEEFE2F-FDF0-74B6-0D89-428638512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11F440-E3B1-2F14-A369-DCFB629E0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3E3890-E0FD-4C03-85EC-662DA2EF83F5}" type="datetimeFigureOut">
              <a:rPr lang="da-DK" smtClean="0"/>
              <a:t>17-10-2024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5E251B-97CA-0901-C18C-68F6FE52F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92EFB1-E257-EA08-7CD3-235836910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CF019-483E-47D6-A3A5-5018B4608D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7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920E5-7816-5F19-B4D3-C48908CDA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Aftale om et Grønt Danmark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3696ED3-AC27-D2CB-DEDF-5DFE943F0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- Hvordan griber vi opgaverne an?</a:t>
            </a:r>
          </a:p>
        </p:txBody>
      </p:sp>
    </p:spTree>
    <p:extLst>
      <p:ext uri="{BB962C8B-B14F-4D97-AF65-F5344CB8AC3E}">
        <p14:creationId xmlns:p14="http://schemas.microsoft.com/office/powerpoint/2010/main" val="342366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E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F24CFB-E20F-45A8-2B5D-07B78777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Opgaven: </a:t>
            </a:r>
            <a:b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sz="41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udarbejde en omlægningsplan inden udgangen af 2025 med afsæt i nationalt udmeldt indsatsbehov for hovedvandopland”</a:t>
            </a:r>
            <a:br>
              <a:rPr lang="en-US" sz="41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100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B134267-2B04-1FBB-9809-76A6C9636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6" t="7084" r="29296" b="5324"/>
          <a:stretch/>
        </p:blipFill>
        <p:spPr>
          <a:xfrm>
            <a:off x="6791135" y="640080"/>
            <a:ext cx="4069199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3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e 19">
            <a:extLst>
              <a:ext uri="{FF2B5EF4-FFF2-40B4-BE49-F238E27FC236}">
                <a16:creationId xmlns:a16="http://schemas.microsoft.com/office/drawing/2014/main" id="{BF9A1EF1-ED1B-95CD-93A7-186DA35B2CEB}"/>
              </a:ext>
            </a:extLst>
          </p:cNvPr>
          <p:cNvGrpSpPr/>
          <p:nvPr/>
        </p:nvGrpSpPr>
        <p:grpSpPr>
          <a:xfrm>
            <a:off x="879100" y="2678090"/>
            <a:ext cx="3289116" cy="1636735"/>
            <a:chOff x="879100" y="2678090"/>
            <a:chExt cx="3289116" cy="1636735"/>
          </a:xfrm>
        </p:grpSpPr>
        <p:pic>
          <p:nvPicPr>
            <p:cNvPr id="17" name="Billede 16">
              <a:extLst>
                <a:ext uri="{FF2B5EF4-FFF2-40B4-BE49-F238E27FC236}">
                  <a16:creationId xmlns:a16="http://schemas.microsoft.com/office/drawing/2014/main" id="{A6466F35-5E7E-7209-242D-AEF91ED807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175" t="29828" r="34175" b="18023"/>
            <a:stretch/>
          </p:blipFill>
          <p:spPr>
            <a:xfrm>
              <a:off x="879100" y="2678090"/>
              <a:ext cx="1765958" cy="1636735"/>
            </a:xfrm>
            <a:prstGeom prst="rect">
              <a:avLst/>
            </a:prstGeom>
          </p:spPr>
        </p:pic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E8128DDC-5ECD-5B39-A39F-5657E7D9BCB9}"/>
                </a:ext>
              </a:extLst>
            </p:cNvPr>
            <p:cNvSpPr txBox="1"/>
            <p:nvPr/>
          </p:nvSpPr>
          <p:spPr>
            <a:xfrm>
              <a:off x="2848465" y="2760070"/>
              <a:ext cx="13197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100" dirty="0"/>
                <a:t>Mere, bedre og større natur i Danmark, KU, 2024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6F24CFB-E20F-45A8-2B5D-07B78777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3502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sz="3200" dirty="0"/>
              <a:t>Opgaven: </a:t>
            </a:r>
            <a:br>
              <a:rPr lang="da-DK" sz="3200" dirty="0"/>
            </a:br>
            <a:r>
              <a:rPr lang="da-DK" sz="2700" i="1" dirty="0"/>
              <a:t>at udarbejde en omlægningsplan inden udgangen af 2025 med afsæt i nationalt udmeldt indsatsbehov for hovedvandopland</a:t>
            </a:r>
            <a:br>
              <a:rPr lang="da-DK" sz="1800" i="1" dirty="0"/>
            </a:br>
            <a:endParaRPr lang="da-DK" sz="3200" i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47865CA-DE73-270A-E8BE-B50BA19CAEC4}"/>
              </a:ext>
            </a:extLst>
          </p:cNvPr>
          <p:cNvSpPr txBox="1"/>
          <p:nvPr/>
        </p:nvSpPr>
        <p:spPr>
          <a:xfrm>
            <a:off x="5412949" y="1630831"/>
            <a:ext cx="54015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Elementer: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Udtagning af kulstofrige lavbundsjorde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Skovrejsning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(gen)etablering af vådområder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Ekstensivering (tinglyste restriktioner) (pulje åbner efteråret i 2024 til gennemførelse i 2025)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Genaktivering af tidligere udarbejdede, men endnu ikke gennemførte projekter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Forøget spildevandsafgift for udledning af </a:t>
            </a:r>
            <a:r>
              <a:rPr lang="da-DK" dirty="0" err="1"/>
              <a:t>urenset</a:t>
            </a:r>
            <a:r>
              <a:rPr lang="da-DK" dirty="0"/>
              <a:t> spildevand fra overløb.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Ny reguleringsmodel for kvælstofudledning fra marker – Bornholms reduktionsmål 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Drikkevandsbeskyttelse – kortlægning af 640 000 ha, udpeget som indsatsområder færdiggøres i 2024. Skovrejsning, ekstensivering, økologisk dyrkning ses som midler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338C1771-77C9-DC77-AE22-895F1732E99F}"/>
              </a:ext>
            </a:extLst>
          </p:cNvPr>
          <p:cNvGrpSpPr/>
          <p:nvPr/>
        </p:nvGrpSpPr>
        <p:grpSpPr>
          <a:xfrm>
            <a:off x="970962" y="1335056"/>
            <a:ext cx="3195684" cy="1441455"/>
            <a:chOff x="970962" y="1646143"/>
            <a:chExt cx="3195684" cy="1441455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EDFD9760-EA4C-1D10-F72C-F19EEEC37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634" t="25704" r="40000" b="37595"/>
            <a:stretch/>
          </p:blipFill>
          <p:spPr>
            <a:xfrm>
              <a:off x="970962" y="1690688"/>
              <a:ext cx="1784071" cy="1396910"/>
            </a:xfrm>
            <a:prstGeom prst="rect">
              <a:avLst/>
            </a:prstGeom>
          </p:spPr>
        </p:pic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98BA99E4-045B-D952-9DC2-C8793BAC28EB}"/>
                </a:ext>
              </a:extLst>
            </p:cNvPr>
            <p:cNvSpPr txBox="1"/>
            <p:nvPr/>
          </p:nvSpPr>
          <p:spPr>
            <a:xfrm>
              <a:off x="2846895" y="1646143"/>
              <a:ext cx="1319751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100" dirty="0"/>
                <a:t>Lavbundsjorde på Bornholm, </a:t>
              </a:r>
              <a:r>
                <a:rPr lang="da-DK" sz="1100" dirty="0" err="1"/>
                <a:t>jf</a:t>
              </a:r>
              <a:r>
                <a:rPr lang="da-DK" sz="1100" dirty="0"/>
                <a:t> Kommuneplan 2020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573D250B-0198-5ED6-C6E7-E52FCE1E55A9}"/>
              </a:ext>
            </a:extLst>
          </p:cNvPr>
          <p:cNvGrpSpPr>
            <a:grpSpLocks noChangeAspect="1"/>
          </p:cNvGrpSpPr>
          <p:nvPr/>
        </p:nvGrpSpPr>
        <p:grpSpPr>
          <a:xfrm>
            <a:off x="970962" y="4218858"/>
            <a:ext cx="2610955" cy="1261281"/>
            <a:chOff x="970961" y="4254942"/>
            <a:chExt cx="4621068" cy="2232310"/>
          </a:xfrm>
        </p:grpSpPr>
        <p:pic>
          <p:nvPicPr>
            <p:cNvPr id="1026" name="Picture 2" descr="Nyheder Borgertopmøde om udviklingen af Den Grønne Bølge">
              <a:extLst>
                <a:ext uri="{FF2B5EF4-FFF2-40B4-BE49-F238E27FC236}">
                  <a16:creationId xmlns:a16="http://schemas.microsoft.com/office/drawing/2014/main" id="{F3F2EF69-BFF0-3FEF-8DA5-43494C6EA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961" y="4341039"/>
              <a:ext cx="3320172" cy="214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36CA357F-90F9-E21A-3C29-A5EB98217B90}"/>
                </a:ext>
              </a:extLst>
            </p:cNvPr>
            <p:cNvSpPr txBox="1"/>
            <p:nvPr/>
          </p:nvSpPr>
          <p:spPr>
            <a:xfrm>
              <a:off x="4291131" y="4254942"/>
              <a:ext cx="1300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Den grønne bølge</a:t>
              </a:r>
              <a:endParaRPr lang="da-DK" dirty="0"/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0F429DE0-EFE2-89C4-2600-A8B452CAEF2D}"/>
              </a:ext>
            </a:extLst>
          </p:cNvPr>
          <p:cNvGrpSpPr/>
          <p:nvPr/>
        </p:nvGrpSpPr>
        <p:grpSpPr>
          <a:xfrm>
            <a:off x="970962" y="5479041"/>
            <a:ext cx="3733010" cy="1339058"/>
            <a:chOff x="970962" y="5281077"/>
            <a:chExt cx="3733010" cy="1339058"/>
          </a:xfrm>
        </p:grpSpPr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2B36A515-71C3-82FB-C0A7-C66188DB81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9536" t="14844" r="27552" b="29211"/>
            <a:stretch/>
          </p:blipFill>
          <p:spPr>
            <a:xfrm>
              <a:off x="970962" y="5296471"/>
              <a:ext cx="1804982" cy="1323664"/>
            </a:xfrm>
            <a:prstGeom prst="rect">
              <a:avLst/>
            </a:prstGeom>
          </p:spPr>
        </p:pic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ECBBEBE4-E394-BC94-E5CD-308544174E13}"/>
                </a:ext>
              </a:extLst>
            </p:cNvPr>
            <p:cNvSpPr txBox="1"/>
            <p:nvPr/>
          </p:nvSpPr>
          <p:spPr>
            <a:xfrm>
              <a:off x="2828039" y="5281077"/>
              <a:ext cx="1875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Drikkevandsområder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0983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BBEC9-6554-8025-31A4-6E7BEF68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siger Aftalen om et Grønt Danmark om organisering (og finansiering) af arbejdet?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E9E2BE-A45F-2BA2-A1F6-1D58CB52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Hovedvandoplandets kommuner får ansvaret for den lokale organisering og opgaven forankres i en lokal vandoplandsstyregruppe. Der tages udgangspunkt i de eksisterende 23 vandoplandsstyregrupper, der i dag består af repræsentanter fra kommunerne i hovedvandoplandet.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Kommunerne skal skabe fremdrift i arbejdet og aflevere aftalte leverancer inden for tidsfristen.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Kommunerne skal facilitere den lokale planlægning og implementering af arealomlægning i det enkelte hovedvandopland fx </a:t>
            </a:r>
            <a:r>
              <a:rPr lang="da-DK" dirty="0" err="1"/>
              <a:t>vedr</a:t>
            </a:r>
            <a:r>
              <a:rPr lang="da-DK" dirty="0"/>
              <a:t> lavbundsjorde, skovrejsning, vådområder, ekstensivering og andre arealbaserede omlægningsindsatser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Vandoplandsstyregrupperne (VOS) har foruden kommunerne deltagelse af relevante natur- og landbrugsorganisationer samt Naturstyrelsen og i tæt samarbejde med udtagningskonsulenter.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Udtagningskonsulenterne skal være primær kontaktperson for lodsejerne, som indgang til muligheder for at søge støtte mm, samt facilitere større udtagningsprojekter, hvor kommunerne eller Naturstyrelsen er projektejere.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VOS skal rapportere til national styregruppe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Finansiering af udtagningskonsulenter (ekstra 10 </a:t>
            </a:r>
            <a:r>
              <a:rPr lang="da-DK" dirty="0" err="1"/>
              <a:t>mio</a:t>
            </a:r>
            <a:r>
              <a:rPr lang="da-DK" dirty="0"/>
              <a:t> i 2025, 20 </a:t>
            </a:r>
            <a:r>
              <a:rPr lang="da-DK" dirty="0" err="1"/>
              <a:t>mio</a:t>
            </a:r>
            <a:r>
              <a:rPr lang="da-DK" dirty="0"/>
              <a:t> i 2026 og 40 </a:t>
            </a:r>
            <a:r>
              <a:rPr lang="da-DK" dirty="0" err="1"/>
              <a:t>mio</a:t>
            </a:r>
            <a:r>
              <a:rPr lang="da-DK" dirty="0"/>
              <a:t> i 2027, i alt 130 </a:t>
            </a:r>
            <a:r>
              <a:rPr lang="da-DK" dirty="0" err="1"/>
              <a:t>mio</a:t>
            </a:r>
            <a:r>
              <a:rPr lang="da-DK" dirty="0"/>
              <a:t> </a:t>
            </a:r>
            <a:r>
              <a:rPr lang="da-DK" dirty="0" err="1"/>
              <a:t>kr</a:t>
            </a:r>
            <a:r>
              <a:rPr lang="da-DK" dirty="0"/>
              <a:t> i 2025-2027).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Kompensation for kommunernes samlede opgaveportefølje i relation til omlægningsindsatsen aftales nærmere mellem KL og regeringen.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12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0C0DA-BB9D-E265-6BD7-896A79FE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15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Hvordan griber vi arbejdet an på Bornholm? </a:t>
            </a:r>
            <a:br>
              <a:rPr lang="da-DK" dirty="0"/>
            </a:br>
            <a:r>
              <a:rPr lang="da-DK" dirty="0"/>
              <a:t>Skulle vi tyvstarte i Grønt Dialogforum?</a:t>
            </a:r>
            <a:br>
              <a:rPr lang="da-DK" dirty="0"/>
            </a:br>
            <a:r>
              <a:rPr lang="da-DK" dirty="0"/>
              <a:t>Mangler vi nogen i Grønt Dialogforum?</a:t>
            </a:r>
          </a:p>
        </p:txBody>
      </p:sp>
    </p:spTree>
    <p:extLst>
      <p:ext uri="{BB962C8B-B14F-4D97-AF65-F5344CB8AC3E}">
        <p14:creationId xmlns:p14="http://schemas.microsoft.com/office/powerpoint/2010/main" val="356381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12EC836A75E54099BDB39FBE6F2D0E" ma:contentTypeVersion="0" ma:contentTypeDescription="Opret et nyt dokument." ma:contentTypeScope="" ma:versionID="bb6ebdf57cc9b41a2ac67462283b10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ee8934479a5e54c813e3b71587127b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lutdato for planlæg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C9DE98-59C1-47EA-9B34-BF1A3DEF6C37}"/>
</file>

<file path=customXml/itemProps2.xml><?xml version="1.0" encoding="utf-8"?>
<ds:datastoreItem xmlns:ds="http://schemas.openxmlformats.org/officeDocument/2006/customXml" ds:itemID="{F2EDC942-0B22-4451-877F-5AD88E11D3B9}"/>
</file>

<file path=customXml/itemProps3.xml><?xml version="1.0" encoding="utf-8"?>
<ds:datastoreItem xmlns:ds="http://schemas.openxmlformats.org/officeDocument/2006/customXml" ds:itemID="{7719DEEF-E0FB-4317-86F6-302DFAEEF3FC}"/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380</Words>
  <Application>Microsoft Office PowerPoint</Application>
  <PresentationFormat>Widescreen</PresentationFormat>
  <Paragraphs>28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Wingdings</vt:lpstr>
      <vt:lpstr>Office-tema</vt:lpstr>
      <vt:lpstr>Aftale om et Grønt Danmark</vt:lpstr>
      <vt:lpstr>Opgaven:  ”at udarbejde en omlægningsplan inden udgangen af 2025 med afsæt i nationalt udmeldt indsatsbehov for hovedvandopland” </vt:lpstr>
      <vt:lpstr>Opgaven:  at udarbejde en omlægningsplan inden udgangen af 2025 med afsæt i nationalt udmeldt indsatsbehov for hovedvandopland </vt:lpstr>
      <vt:lpstr>Hvad siger Aftalen om et Grønt Danmark om organisering (og finansiering) af arbejdet?</vt:lpstr>
      <vt:lpstr>Hvordan griber vi arbejdet an på Bornholm?  Skulle vi tyvstarte i Grønt Dialogforum? Mangler vi nogen i Grønt Dialogforum?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Aftale om et Grønt Danmark</dc:title>
  <dc:creator>Helle Munk Ravnborg</dc:creator>
  <cp:lastModifiedBy>Eva Riis Bundegaard</cp:lastModifiedBy>
  <cp:revision>3</cp:revision>
  <dcterms:created xsi:type="dcterms:W3CDTF">2024-09-04T05:55:41Z</dcterms:created>
  <dcterms:modified xsi:type="dcterms:W3CDTF">2024-10-17T08:24:09Z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0x0101001412EC836A75E54099BDB39FBE6F2D0E</vt:lpwstr>
  </property>
</Properties>
</file>