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autoCompressPictures="0">
  <p:sldMasterIdLst>
    <p:sldMasterId id="2147483682" r:id="rId1"/>
  </p:sldMasterIdLst>
  <p:notesMasterIdLst>
    <p:notesMasterId r:id="rId29"/>
  </p:notesMasterIdLst>
  <p:handoutMasterIdLst>
    <p:handoutMasterId r:id="rId30"/>
  </p:handoutMasterIdLst>
  <p:sldIdLst>
    <p:sldId id="256" r:id="rId2"/>
    <p:sldId id="258" r:id="rId3"/>
    <p:sldId id="269" r:id="rId4"/>
    <p:sldId id="325" r:id="rId5"/>
    <p:sldId id="309" r:id="rId6"/>
    <p:sldId id="275" r:id="rId7"/>
    <p:sldId id="320" r:id="rId8"/>
    <p:sldId id="321" r:id="rId9"/>
    <p:sldId id="310" r:id="rId10"/>
    <p:sldId id="307" r:id="rId11"/>
    <p:sldId id="312" r:id="rId12"/>
    <p:sldId id="316" r:id="rId13"/>
    <p:sldId id="314" r:id="rId14"/>
    <p:sldId id="315" r:id="rId15"/>
    <p:sldId id="317" r:id="rId16"/>
    <p:sldId id="323" r:id="rId17"/>
    <p:sldId id="318" r:id="rId18"/>
    <p:sldId id="324" r:id="rId19"/>
    <p:sldId id="322" r:id="rId20"/>
    <p:sldId id="326" r:id="rId21"/>
    <p:sldId id="327" r:id="rId22"/>
    <p:sldId id="328" r:id="rId23"/>
    <p:sldId id="329" r:id="rId24"/>
    <p:sldId id="308" r:id="rId25"/>
    <p:sldId id="319" r:id="rId26"/>
    <p:sldId id="299" r:id="rId27"/>
    <p:sldId id="282"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01" d="100"/>
          <a:sy n="101" d="100"/>
        </p:scale>
        <p:origin x="-90" y="-306"/>
      </p:cViewPr>
      <p:guideLst>
        <p:guide orient="horz" pos="2160"/>
        <p:guide pos="2880"/>
      </p:guideLst>
    </p:cSldViewPr>
  </p:slideViewPr>
  <p:notesTextViewPr>
    <p:cViewPr>
      <p:scale>
        <a:sx n="1" d="1"/>
        <a:sy n="1" d="1"/>
      </p:scale>
      <p:origin x="0" y="0"/>
    </p:cViewPr>
  </p:notesTextViewPr>
  <p:notesViewPr>
    <p:cSldViewPr snapToGrid="0">
      <p:cViewPr varScale="1">
        <p:scale>
          <a:sx n="69" d="100"/>
          <a:sy n="69" d="100"/>
        </p:scale>
        <p:origin x="3264"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538003-B0DF-49BF-B16C-758CB1DD3369}" type="datetimeFigureOut">
              <a:rPr lang="da-DK" smtClean="0"/>
              <a:t>14-09-2018</a:t>
            </a:fld>
            <a:endParaRPr lang="da-DK"/>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A26B024-157F-48E7-A578-998D98690395}" type="slidenum">
              <a:rPr lang="da-DK" smtClean="0"/>
              <a:t>‹nr.›</a:t>
            </a:fld>
            <a:endParaRPr lang="da-DK"/>
          </a:p>
        </p:txBody>
      </p:sp>
    </p:spTree>
    <p:extLst>
      <p:ext uri="{BB962C8B-B14F-4D97-AF65-F5344CB8AC3E}">
        <p14:creationId xmlns:p14="http://schemas.microsoft.com/office/powerpoint/2010/main" val="3562914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E5F9E83-72C6-4CBD-81D6-8D9CC4E39D62}" type="datetimeFigureOut">
              <a:rPr lang="da-DK" smtClean="0"/>
              <a:t>14-09-2018</a:t>
            </a:fld>
            <a:endParaRPr lang="da-DK"/>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7070281-2D17-44EC-BC9E-F5E5A32079A0}" type="slidenum">
              <a:rPr lang="da-DK" smtClean="0"/>
              <a:t>‹nr.›</a:t>
            </a:fld>
            <a:endParaRPr lang="da-DK"/>
          </a:p>
        </p:txBody>
      </p:sp>
    </p:spTree>
    <p:extLst>
      <p:ext uri="{BB962C8B-B14F-4D97-AF65-F5344CB8AC3E}">
        <p14:creationId xmlns:p14="http://schemas.microsoft.com/office/powerpoint/2010/main" val="4148878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2" name="TextBox 1"/>
          <p:cNvSpPr txBox="1"/>
          <p:nvPr userDrawn="1"/>
        </p:nvSpPr>
        <p:spPr>
          <a:xfrm>
            <a:off x="5917321" y="3840726"/>
            <a:ext cx="1792571" cy="369332"/>
          </a:xfrm>
          <a:prstGeom prst="rect">
            <a:avLst/>
          </a:prstGeom>
          <a:noFill/>
        </p:spPr>
        <p:txBody>
          <a:bodyPr wrap="square" rtlCol="0">
            <a:spAutoFit/>
          </a:bodyPr>
          <a:lstStyle/>
          <a:p>
            <a:pPr algn="r"/>
            <a:fld id="{A32CA4BA-9CF6-418B-8422-7512353410BC}" type="datetime7">
              <a:rPr lang="da-DK" smtClean="0"/>
              <a:pPr algn="r"/>
              <a:t>14/09 2018</a:t>
            </a:fld>
            <a:endParaRPr lang="da-DK" dirty="0"/>
          </a:p>
        </p:txBody>
      </p:sp>
      <p:pic>
        <p:nvPicPr>
          <p:cNvPr id="7" name="Picture 6" descr="MOLSLINJEN_Final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4194" y="2734320"/>
            <a:ext cx="6130598" cy="1106406"/>
          </a:xfrm>
          <a:prstGeom prst="rect">
            <a:avLst/>
          </a:prstGeom>
        </p:spPr>
      </p:pic>
    </p:spTree>
    <p:extLst>
      <p:ext uri="{BB962C8B-B14F-4D97-AF65-F5344CB8AC3E}">
        <p14:creationId xmlns:p14="http://schemas.microsoft.com/office/powerpoint/2010/main" val="240511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p>
        </p:txBody>
      </p:sp>
      <p:sp>
        <p:nvSpPr>
          <p:cNvPr id="3" name="Vertical Text Placeholder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984E642A-A0FF-4C04-ACA7-85966BC49096}" type="datetime1">
              <a:rPr lang="da-DK" smtClean="0"/>
              <a:t>14-09-2018</a:t>
            </a:fld>
            <a:endParaRPr lang="da-DK"/>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da-DK"/>
          </a:p>
        </p:txBody>
      </p:sp>
      <p:sp>
        <p:nvSpPr>
          <p:cNvPr id="6" name="Slide Number Placeholder 5"/>
          <p:cNvSpPr>
            <a:spLocks noGrp="1"/>
          </p:cNvSpPr>
          <p:nvPr>
            <p:ph type="sldNum" sz="quarter" idx="12"/>
          </p:nvPr>
        </p:nvSpPr>
        <p:spPr>
          <a:xfrm>
            <a:off x="8618483" y="182562"/>
            <a:ext cx="401364" cy="365125"/>
          </a:xfrm>
          <a:prstGeom prst="rect">
            <a:avLst/>
          </a:prstGeom>
        </p:spPr>
        <p:txBody>
          <a:bodyPr/>
          <a:lstStyle/>
          <a:p>
            <a:fld id="{02C4DE2A-B7F1-4514-BB6E-1A0755DD1635}" type="slidenum">
              <a:rPr lang="da-DK" smtClean="0"/>
              <a:t>‹nr.›</a:t>
            </a:fld>
            <a:endParaRPr lang="da-DK"/>
          </a:p>
        </p:txBody>
      </p:sp>
    </p:spTree>
    <p:extLst>
      <p:ext uri="{BB962C8B-B14F-4D97-AF65-F5344CB8AC3E}">
        <p14:creationId xmlns:p14="http://schemas.microsoft.com/office/powerpoint/2010/main" val="2320660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a-DK"/>
              <a:t>Klik for at redigere i master</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A203D461-E250-4155-A71F-1C53C32B59CF}" type="datetime1">
              <a:rPr lang="da-DK" smtClean="0"/>
              <a:t>14-09-2018</a:t>
            </a:fld>
            <a:endParaRPr lang="da-DK"/>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da-DK"/>
          </a:p>
        </p:txBody>
      </p:sp>
      <p:sp>
        <p:nvSpPr>
          <p:cNvPr id="6" name="Slide Number Placeholder 5"/>
          <p:cNvSpPr>
            <a:spLocks noGrp="1"/>
          </p:cNvSpPr>
          <p:nvPr>
            <p:ph type="sldNum" sz="quarter" idx="12"/>
          </p:nvPr>
        </p:nvSpPr>
        <p:spPr>
          <a:xfrm>
            <a:off x="8618483" y="182562"/>
            <a:ext cx="401364" cy="365125"/>
          </a:xfrm>
          <a:prstGeom prst="rect">
            <a:avLst/>
          </a:prstGeom>
        </p:spPr>
        <p:txBody>
          <a:bodyPr/>
          <a:lstStyle/>
          <a:p>
            <a:fld id="{02C4DE2A-B7F1-4514-BB6E-1A0755DD1635}" type="slidenum">
              <a:rPr lang="da-DK" smtClean="0"/>
              <a:t>‹nr.›</a:t>
            </a:fld>
            <a:endParaRPr lang="da-DK"/>
          </a:p>
        </p:txBody>
      </p:sp>
    </p:spTree>
    <p:extLst>
      <p:ext uri="{BB962C8B-B14F-4D97-AF65-F5344CB8AC3E}">
        <p14:creationId xmlns:p14="http://schemas.microsoft.com/office/powerpoint/2010/main" val="8182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p>
        </p:txBody>
      </p:sp>
      <p:sp>
        <p:nvSpPr>
          <p:cNvPr id="3" name="Content Placeholder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pic>
        <p:nvPicPr>
          <p:cNvPr id="15" name="Picture 14"/>
          <p:cNvPicPr>
            <a:picLocks noChangeAspect="1"/>
          </p:cNvPicPr>
          <p:nvPr userDrawn="1"/>
        </p:nvPicPr>
        <p:blipFill>
          <a:blip r:embed="rId2"/>
          <a:stretch>
            <a:fillRect/>
          </a:stretch>
        </p:blipFill>
        <p:spPr>
          <a:xfrm>
            <a:off x="8656172" y="359048"/>
            <a:ext cx="400050" cy="342900"/>
          </a:xfrm>
          <a:prstGeom prst="rect">
            <a:avLst/>
          </a:prstGeom>
        </p:spPr>
      </p:pic>
      <p:sp>
        <p:nvSpPr>
          <p:cNvPr id="9" name="Slide Number Placeholder 5"/>
          <p:cNvSpPr>
            <a:spLocks noGrp="1"/>
          </p:cNvSpPr>
          <p:nvPr>
            <p:ph type="sldNum" sz="quarter" idx="12"/>
          </p:nvPr>
        </p:nvSpPr>
        <p:spPr>
          <a:xfrm>
            <a:off x="8494330" y="336823"/>
            <a:ext cx="509259" cy="365125"/>
          </a:xfrm>
          <a:prstGeom prst="rect">
            <a:avLst/>
          </a:prstGeom>
        </p:spPr>
        <p:txBody>
          <a:bodyPr/>
          <a:lstStyle>
            <a:lvl1pPr>
              <a:defRPr>
                <a:solidFill>
                  <a:schemeClr val="bg1"/>
                </a:solidFill>
              </a:defRPr>
            </a:lvl1pPr>
          </a:lstStyle>
          <a:p>
            <a:fld id="{02C4DE2A-B7F1-4514-BB6E-1A0755DD1635}" type="slidenum">
              <a:rPr lang="da-DK" smtClean="0"/>
              <a:pPr/>
              <a:t>‹nr.›</a:t>
            </a:fld>
            <a:endParaRPr lang="da-DK" dirty="0"/>
          </a:p>
        </p:txBody>
      </p:sp>
      <p:pic>
        <p:nvPicPr>
          <p:cNvPr id="4" name="Picture 3"/>
          <p:cNvPicPr>
            <a:picLocks noChangeAspect="1"/>
          </p:cNvPicPr>
          <p:nvPr userDrawn="1"/>
        </p:nvPicPr>
        <p:blipFill>
          <a:blip r:embed="rId3"/>
          <a:stretch>
            <a:fillRect/>
          </a:stretch>
        </p:blipFill>
        <p:spPr>
          <a:xfrm>
            <a:off x="6390615" y="6219003"/>
            <a:ext cx="2219325" cy="495300"/>
          </a:xfrm>
          <a:prstGeom prst="rect">
            <a:avLst/>
          </a:prstGeom>
        </p:spPr>
      </p:pic>
    </p:spTree>
    <p:extLst>
      <p:ext uri="{BB962C8B-B14F-4D97-AF65-F5344CB8AC3E}">
        <p14:creationId xmlns:p14="http://schemas.microsoft.com/office/powerpoint/2010/main" val="67429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da-DK"/>
              <a:t>Klik for at redigere i master</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fld id="{352BC01E-C854-4A52-BB3E-43C0A95BB4D3}" type="datetime1">
              <a:rPr lang="da-DK" smtClean="0"/>
              <a:t>14-09-2018</a:t>
            </a:fld>
            <a:endParaRPr lang="da-DK"/>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da-DK"/>
          </a:p>
        </p:txBody>
      </p:sp>
      <p:sp>
        <p:nvSpPr>
          <p:cNvPr id="6" name="Slide Number Placeholder 5"/>
          <p:cNvSpPr>
            <a:spLocks noGrp="1"/>
          </p:cNvSpPr>
          <p:nvPr>
            <p:ph type="sldNum" sz="quarter" idx="12"/>
          </p:nvPr>
        </p:nvSpPr>
        <p:spPr>
          <a:xfrm>
            <a:off x="8510588" y="182562"/>
            <a:ext cx="509259" cy="365125"/>
          </a:xfrm>
          <a:prstGeom prst="rect">
            <a:avLst/>
          </a:prstGeom>
        </p:spPr>
        <p:txBody>
          <a:bodyPr/>
          <a:lstStyle/>
          <a:p>
            <a:fld id="{02C4DE2A-B7F1-4514-BB6E-1A0755DD1635}" type="slidenum">
              <a:rPr lang="da-DK" smtClean="0"/>
              <a:t>‹nr.›</a:t>
            </a:fld>
            <a:endParaRPr lang="da-DK"/>
          </a:p>
        </p:txBody>
      </p:sp>
    </p:spTree>
    <p:extLst>
      <p:ext uri="{BB962C8B-B14F-4D97-AF65-F5344CB8AC3E}">
        <p14:creationId xmlns:p14="http://schemas.microsoft.com/office/powerpoint/2010/main" val="2151857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p>
        </p:txBody>
      </p:sp>
      <p:sp>
        <p:nvSpPr>
          <p:cNvPr id="3" name="Content Placeholder 2"/>
          <p:cNvSpPr>
            <a:spLocks noGrp="1"/>
          </p:cNvSpPr>
          <p:nvPr>
            <p:ph sz="half" idx="1"/>
          </p:nvPr>
        </p:nvSpPr>
        <p:spPr>
          <a:xfrm>
            <a:off x="628650" y="1825625"/>
            <a:ext cx="386715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p:cNvSpPr>
            <a:spLocks noGrp="1"/>
          </p:cNvSpPr>
          <p:nvPr>
            <p:ph sz="half" idx="2"/>
          </p:nvPr>
        </p:nvSpPr>
        <p:spPr>
          <a:xfrm>
            <a:off x="4648200" y="1825625"/>
            <a:ext cx="386715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p:cNvSpPr>
            <a:spLocks noGrp="1"/>
          </p:cNvSpPr>
          <p:nvPr>
            <p:ph type="dt" sz="half" idx="10"/>
          </p:nvPr>
        </p:nvSpPr>
        <p:spPr/>
        <p:txBody>
          <a:bodyPr/>
          <a:lstStyle/>
          <a:p>
            <a:fld id="{A1DA6191-9CBF-420B-91B7-A991148F2C3F}" type="datetime1">
              <a:rPr lang="da-DK" smtClean="0"/>
              <a:t>14-09-2018</a:t>
            </a:fld>
            <a:endParaRPr lang="da-DK"/>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da-DK"/>
          </a:p>
        </p:txBody>
      </p:sp>
      <p:sp>
        <p:nvSpPr>
          <p:cNvPr id="7" name="Slide Number Placeholder 6"/>
          <p:cNvSpPr>
            <a:spLocks noGrp="1"/>
          </p:cNvSpPr>
          <p:nvPr>
            <p:ph type="sldNum" sz="quarter" idx="12"/>
          </p:nvPr>
        </p:nvSpPr>
        <p:spPr>
          <a:xfrm>
            <a:off x="8618483" y="182562"/>
            <a:ext cx="401364" cy="365125"/>
          </a:xfrm>
          <a:prstGeom prst="rect">
            <a:avLst/>
          </a:prstGeom>
        </p:spPr>
        <p:txBody>
          <a:bodyPr/>
          <a:lstStyle/>
          <a:p>
            <a:fld id="{02C4DE2A-B7F1-4514-BB6E-1A0755DD1635}" type="slidenum">
              <a:rPr lang="da-DK" smtClean="0"/>
              <a:t>‹nr.›</a:t>
            </a:fld>
            <a:endParaRPr lang="da-DK"/>
          </a:p>
        </p:txBody>
      </p:sp>
    </p:spTree>
    <p:extLst>
      <p:ext uri="{BB962C8B-B14F-4D97-AF65-F5344CB8AC3E}">
        <p14:creationId xmlns:p14="http://schemas.microsoft.com/office/powerpoint/2010/main" val="305801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da-DK"/>
              <a:t>Klik for at redigere i master</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Content Placeholder 3"/>
          <p:cNvSpPr>
            <a:spLocks noGrp="1"/>
          </p:cNvSpPr>
          <p:nvPr>
            <p:ph sz="half" idx="2"/>
          </p:nvPr>
        </p:nvSpPr>
        <p:spPr>
          <a:xfrm>
            <a:off x="630238" y="2505075"/>
            <a:ext cx="386873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Content Placeholder 5"/>
          <p:cNvSpPr>
            <a:spLocks noGrp="1"/>
          </p:cNvSpPr>
          <p:nvPr>
            <p:ph sz="quarter" idx="4"/>
          </p:nvPr>
        </p:nvSpPr>
        <p:spPr>
          <a:xfrm>
            <a:off x="4629150" y="2505075"/>
            <a:ext cx="38877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Date Placeholder 6"/>
          <p:cNvSpPr>
            <a:spLocks noGrp="1"/>
          </p:cNvSpPr>
          <p:nvPr>
            <p:ph type="dt" sz="half" idx="10"/>
          </p:nvPr>
        </p:nvSpPr>
        <p:spPr/>
        <p:txBody>
          <a:bodyPr/>
          <a:lstStyle/>
          <a:p>
            <a:fld id="{8653921B-DAEF-4BA6-9A02-C29FF00D2089}" type="datetime1">
              <a:rPr lang="da-DK" smtClean="0"/>
              <a:t>14-09-2018</a:t>
            </a:fld>
            <a:endParaRPr lang="da-DK"/>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da-DK"/>
          </a:p>
        </p:txBody>
      </p:sp>
      <p:sp>
        <p:nvSpPr>
          <p:cNvPr id="9" name="Slide Number Placeholder 8"/>
          <p:cNvSpPr>
            <a:spLocks noGrp="1"/>
          </p:cNvSpPr>
          <p:nvPr>
            <p:ph type="sldNum" sz="quarter" idx="12"/>
          </p:nvPr>
        </p:nvSpPr>
        <p:spPr>
          <a:xfrm>
            <a:off x="8618483" y="182562"/>
            <a:ext cx="401364" cy="365125"/>
          </a:xfrm>
          <a:prstGeom prst="rect">
            <a:avLst/>
          </a:prstGeom>
        </p:spPr>
        <p:txBody>
          <a:bodyPr/>
          <a:lstStyle/>
          <a:p>
            <a:fld id="{02C4DE2A-B7F1-4514-BB6E-1A0755DD1635}" type="slidenum">
              <a:rPr lang="da-DK" smtClean="0"/>
              <a:t>‹nr.›</a:t>
            </a:fld>
            <a:endParaRPr lang="da-DK"/>
          </a:p>
        </p:txBody>
      </p:sp>
    </p:spTree>
    <p:extLst>
      <p:ext uri="{BB962C8B-B14F-4D97-AF65-F5344CB8AC3E}">
        <p14:creationId xmlns:p14="http://schemas.microsoft.com/office/powerpoint/2010/main" val="153158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p>
        </p:txBody>
      </p:sp>
      <p:sp>
        <p:nvSpPr>
          <p:cNvPr id="3" name="Date Placeholder 2"/>
          <p:cNvSpPr>
            <a:spLocks noGrp="1"/>
          </p:cNvSpPr>
          <p:nvPr>
            <p:ph type="dt" sz="half" idx="10"/>
          </p:nvPr>
        </p:nvSpPr>
        <p:spPr/>
        <p:txBody>
          <a:bodyPr/>
          <a:lstStyle/>
          <a:p>
            <a:fld id="{462E21C6-911A-4BF0-AD29-3B6EBFAC56A3}" type="datetime1">
              <a:rPr lang="da-DK" smtClean="0"/>
              <a:t>14-09-2018</a:t>
            </a:fld>
            <a:endParaRPr lang="da-DK"/>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da-DK"/>
          </a:p>
        </p:txBody>
      </p:sp>
      <p:sp>
        <p:nvSpPr>
          <p:cNvPr id="5" name="Slide Number Placeholder 4"/>
          <p:cNvSpPr>
            <a:spLocks noGrp="1"/>
          </p:cNvSpPr>
          <p:nvPr>
            <p:ph type="sldNum" sz="quarter" idx="12"/>
          </p:nvPr>
        </p:nvSpPr>
        <p:spPr>
          <a:xfrm>
            <a:off x="8618483" y="182562"/>
            <a:ext cx="401364" cy="365125"/>
          </a:xfrm>
          <a:prstGeom prst="rect">
            <a:avLst/>
          </a:prstGeom>
        </p:spPr>
        <p:txBody>
          <a:bodyPr/>
          <a:lstStyle/>
          <a:p>
            <a:fld id="{02C4DE2A-B7F1-4514-BB6E-1A0755DD1635}" type="slidenum">
              <a:rPr lang="da-DK" smtClean="0"/>
              <a:t>‹nr.›</a:t>
            </a:fld>
            <a:endParaRPr lang="da-DK"/>
          </a:p>
        </p:txBody>
      </p:sp>
    </p:spTree>
    <p:extLst>
      <p:ext uri="{BB962C8B-B14F-4D97-AF65-F5344CB8AC3E}">
        <p14:creationId xmlns:p14="http://schemas.microsoft.com/office/powerpoint/2010/main" val="316914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6B1DF-90C9-4B37-88AA-D3D4834791A9}" type="datetime1">
              <a:rPr lang="da-DK" smtClean="0"/>
              <a:t>14-09-2018</a:t>
            </a:fld>
            <a:endParaRPr lang="da-DK"/>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da-DK"/>
          </a:p>
        </p:txBody>
      </p:sp>
      <p:sp>
        <p:nvSpPr>
          <p:cNvPr id="4" name="Slide Number Placeholder 3"/>
          <p:cNvSpPr>
            <a:spLocks noGrp="1"/>
          </p:cNvSpPr>
          <p:nvPr>
            <p:ph type="sldNum" sz="quarter" idx="12"/>
          </p:nvPr>
        </p:nvSpPr>
        <p:spPr>
          <a:xfrm>
            <a:off x="8618483" y="182562"/>
            <a:ext cx="401364" cy="365125"/>
          </a:xfrm>
          <a:prstGeom prst="rect">
            <a:avLst/>
          </a:prstGeom>
        </p:spPr>
        <p:txBody>
          <a:bodyPr/>
          <a:lstStyle/>
          <a:p>
            <a:fld id="{02C4DE2A-B7F1-4514-BB6E-1A0755DD1635}" type="slidenum">
              <a:rPr lang="da-DK" smtClean="0"/>
              <a:t>‹nr.›</a:t>
            </a:fld>
            <a:endParaRPr lang="da-DK"/>
          </a:p>
        </p:txBody>
      </p:sp>
    </p:spTree>
    <p:extLst>
      <p:ext uri="{BB962C8B-B14F-4D97-AF65-F5344CB8AC3E}">
        <p14:creationId xmlns:p14="http://schemas.microsoft.com/office/powerpoint/2010/main" val="864724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da-DK"/>
              <a:t>Klik for at redigere i master</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Date Placeholder 4"/>
          <p:cNvSpPr>
            <a:spLocks noGrp="1"/>
          </p:cNvSpPr>
          <p:nvPr>
            <p:ph type="dt" sz="half" idx="10"/>
          </p:nvPr>
        </p:nvSpPr>
        <p:spPr/>
        <p:txBody>
          <a:bodyPr/>
          <a:lstStyle/>
          <a:p>
            <a:fld id="{2D7E0AE8-7CDF-4237-993E-528B30462568}" type="datetime1">
              <a:rPr lang="da-DK" smtClean="0"/>
              <a:t>14-09-2018</a:t>
            </a:fld>
            <a:endParaRPr lang="da-DK"/>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da-DK"/>
          </a:p>
        </p:txBody>
      </p:sp>
      <p:sp>
        <p:nvSpPr>
          <p:cNvPr id="7" name="Slide Number Placeholder 6"/>
          <p:cNvSpPr>
            <a:spLocks noGrp="1"/>
          </p:cNvSpPr>
          <p:nvPr>
            <p:ph type="sldNum" sz="quarter" idx="12"/>
          </p:nvPr>
        </p:nvSpPr>
        <p:spPr>
          <a:xfrm>
            <a:off x="8618483" y="182562"/>
            <a:ext cx="401364" cy="365125"/>
          </a:xfrm>
          <a:prstGeom prst="rect">
            <a:avLst/>
          </a:prstGeom>
        </p:spPr>
        <p:txBody>
          <a:bodyPr/>
          <a:lstStyle/>
          <a:p>
            <a:fld id="{02C4DE2A-B7F1-4514-BB6E-1A0755DD1635}" type="slidenum">
              <a:rPr lang="da-DK" smtClean="0"/>
              <a:t>‹nr.›</a:t>
            </a:fld>
            <a:endParaRPr lang="da-DK"/>
          </a:p>
        </p:txBody>
      </p:sp>
    </p:spTree>
    <p:extLst>
      <p:ext uri="{BB962C8B-B14F-4D97-AF65-F5344CB8AC3E}">
        <p14:creationId xmlns:p14="http://schemas.microsoft.com/office/powerpoint/2010/main" val="24607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da-DK"/>
              <a:t>Klik for at redigere i master</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Date Placeholder 4"/>
          <p:cNvSpPr>
            <a:spLocks noGrp="1"/>
          </p:cNvSpPr>
          <p:nvPr>
            <p:ph type="dt" sz="half" idx="10"/>
          </p:nvPr>
        </p:nvSpPr>
        <p:spPr/>
        <p:txBody>
          <a:bodyPr/>
          <a:lstStyle/>
          <a:p>
            <a:fld id="{8468527A-E15A-4972-AF2A-777527113780}" type="datetime1">
              <a:rPr lang="da-DK" smtClean="0"/>
              <a:t>14-09-2018</a:t>
            </a:fld>
            <a:endParaRPr lang="da-DK"/>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da-DK"/>
          </a:p>
        </p:txBody>
      </p:sp>
      <p:sp>
        <p:nvSpPr>
          <p:cNvPr id="7" name="Slide Number Placeholder 6"/>
          <p:cNvSpPr>
            <a:spLocks noGrp="1"/>
          </p:cNvSpPr>
          <p:nvPr>
            <p:ph type="sldNum" sz="quarter" idx="12"/>
          </p:nvPr>
        </p:nvSpPr>
        <p:spPr>
          <a:xfrm>
            <a:off x="8618483" y="182562"/>
            <a:ext cx="401364" cy="365125"/>
          </a:xfrm>
          <a:prstGeom prst="rect">
            <a:avLst/>
          </a:prstGeom>
        </p:spPr>
        <p:txBody>
          <a:bodyPr/>
          <a:lstStyle/>
          <a:p>
            <a:fld id="{02C4DE2A-B7F1-4514-BB6E-1A0755DD1635}" type="slidenum">
              <a:rPr lang="da-DK" smtClean="0"/>
              <a:t>‹nr.›</a:t>
            </a:fld>
            <a:endParaRPr lang="da-DK"/>
          </a:p>
        </p:txBody>
      </p:sp>
    </p:spTree>
    <p:extLst>
      <p:ext uri="{BB962C8B-B14F-4D97-AF65-F5344CB8AC3E}">
        <p14:creationId xmlns:p14="http://schemas.microsoft.com/office/powerpoint/2010/main" val="364479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a-DK"/>
              <a:t>Klik for at redigere i master</a:t>
            </a:r>
            <a:endParaRPr lang="da-DK"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BBAE7-1FF3-4846-AF79-52EB7185718C}" type="datetime1">
              <a:rPr lang="da-DK" smtClean="0"/>
              <a:t>14-09-2018</a:t>
            </a:fld>
            <a:endParaRPr lang="da-DK"/>
          </a:p>
        </p:txBody>
      </p:sp>
      <p:sp>
        <p:nvSpPr>
          <p:cNvPr id="9" name="Footer Placeholder 8"/>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10" name="Slide Number Placeholder 9"/>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9F882-F41B-444C-A13E-F4191E4C5C16}" type="slidenum">
              <a:rPr lang="da-DK" smtClean="0"/>
              <a:t>‹nr.›</a:t>
            </a:fld>
            <a:endParaRPr lang="da-DK"/>
          </a:p>
        </p:txBody>
      </p:sp>
    </p:spTree>
    <p:extLst>
      <p:ext uri="{BB962C8B-B14F-4D97-AF65-F5344CB8AC3E}">
        <p14:creationId xmlns:p14="http://schemas.microsoft.com/office/powerpoint/2010/main" val="102419595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farliggods@bornholmslinjen.d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783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t>Spørgsmål fra Ældrerådet:</a:t>
            </a:r>
            <a:br>
              <a:rPr lang="da-DK" sz="3600" dirty="0"/>
            </a:br>
            <a:endParaRPr lang="da-DK" sz="3600" b="1" dirty="0"/>
          </a:p>
        </p:txBody>
      </p:sp>
      <p:sp>
        <p:nvSpPr>
          <p:cNvPr id="4" name="Pladsholder til diasnummer 3"/>
          <p:cNvSpPr>
            <a:spLocks noGrp="1"/>
          </p:cNvSpPr>
          <p:nvPr>
            <p:ph type="sldNum" sz="quarter" idx="12"/>
          </p:nvPr>
        </p:nvSpPr>
        <p:spPr/>
        <p:txBody>
          <a:bodyPr/>
          <a:lstStyle/>
          <a:p>
            <a:fld id="{02C4DE2A-B7F1-4514-BB6E-1A0755DD1635}" type="slidenum">
              <a:rPr lang="da-DK" smtClean="0"/>
              <a:pPr/>
              <a:t>9</a:t>
            </a:fld>
            <a:endParaRPr lang="da-DK" dirty="0"/>
          </a:p>
        </p:txBody>
      </p:sp>
      <p:sp>
        <p:nvSpPr>
          <p:cNvPr id="5" name="Pladsholder til indhold 4"/>
          <p:cNvSpPr>
            <a:spLocks noGrp="1"/>
          </p:cNvSpPr>
          <p:nvPr>
            <p:ph idx="1"/>
          </p:nvPr>
        </p:nvSpPr>
        <p:spPr>
          <a:xfrm>
            <a:off x="628649" y="1162050"/>
            <a:ext cx="8201025" cy="5014913"/>
          </a:xfrm>
        </p:spPr>
        <p:txBody>
          <a:bodyPr>
            <a:normAutofit/>
          </a:bodyPr>
          <a:lstStyle/>
          <a:p>
            <a:pPr marL="971550" lvl="1" indent="-514350">
              <a:buFont typeface="+mj-lt"/>
              <a:buAutoNum type="arabicPeriod"/>
            </a:pPr>
            <a:r>
              <a:rPr lang="da-DK" dirty="0"/>
              <a:t>Ældreråd: Antal pensionistbilletter til personbiler (DKK 178). Alt for ofte udsolgt.                                                                                   </a:t>
            </a:r>
            <a:r>
              <a:rPr lang="da-DK" dirty="0">
                <a:solidFill>
                  <a:srgbClr val="0070C0"/>
                </a:solidFill>
              </a:rPr>
              <a:t> Antallet er bliver løbende justeret</a:t>
            </a:r>
          </a:p>
          <a:p>
            <a:pPr marL="971550" lvl="1" indent="-514350">
              <a:buFont typeface="+mj-lt"/>
              <a:buAutoNum type="arabicPeriod"/>
            </a:pPr>
            <a:r>
              <a:rPr lang="da-DK" dirty="0"/>
              <a:t>Ældreråd:  Barn mellem 0-11 år. Gratis som gående. I pensionistbil: 149 kr.  Hvorfor denne forskel ?                                             </a:t>
            </a:r>
            <a:r>
              <a:rPr lang="da-DK" dirty="0">
                <a:solidFill>
                  <a:srgbClr val="0070C0"/>
                </a:solidFill>
              </a:rPr>
              <a:t>Pris ændres til 49 kr. for ekstra passagerer.</a:t>
            </a:r>
          </a:p>
          <a:p>
            <a:pPr marL="971550" lvl="1" indent="-514350">
              <a:buFont typeface="+mj-lt"/>
              <a:buAutoNum type="arabicPeriod"/>
            </a:pPr>
            <a:r>
              <a:rPr lang="da-DK" dirty="0"/>
              <a:t>Ældreråd: Bestilling på internet (ca. 4.000 borgere på Bornholm er fritaget for digital post). Bør fritages for gebyr.                                                                                       </a:t>
            </a:r>
            <a:r>
              <a:rPr lang="da-DK" dirty="0">
                <a:solidFill>
                  <a:srgbClr val="0070C0"/>
                </a:solidFill>
              </a:rPr>
              <a:t> Hvis kunder besiddelse af fritagelse for digital post kan de reservere ved personlig betjening uden gebyr.</a:t>
            </a:r>
          </a:p>
          <a:p>
            <a:pPr marL="914400" lvl="2" indent="0">
              <a:buNone/>
            </a:pPr>
            <a:r>
              <a:rPr lang="da-DK" sz="2400" dirty="0">
                <a:solidFill>
                  <a:srgbClr val="0070C0"/>
                </a:solidFill>
              </a:rPr>
              <a:t> Gebyrer fremgår nu mere tydeligt af www.bornholmslinjen.dk. </a:t>
            </a:r>
          </a:p>
          <a:p>
            <a:pPr marL="514350" indent="-514350">
              <a:buFont typeface="+mj-lt"/>
              <a:buAutoNum type="arabicPeriod"/>
            </a:pPr>
            <a:endParaRPr lang="da-DK" sz="2400" dirty="0">
              <a:solidFill>
                <a:srgbClr val="FF0000"/>
              </a:solidFill>
            </a:endParaRPr>
          </a:p>
        </p:txBody>
      </p:sp>
    </p:spTree>
    <p:extLst>
      <p:ext uri="{BB962C8B-B14F-4D97-AF65-F5344CB8AC3E}">
        <p14:creationId xmlns:p14="http://schemas.microsoft.com/office/powerpoint/2010/main" val="80026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t>Spørgsmål fra Ældrerådet:</a:t>
            </a:r>
            <a:br>
              <a:rPr lang="da-DK" sz="3600" dirty="0"/>
            </a:br>
            <a:endParaRPr lang="da-DK" sz="3600" b="1" dirty="0"/>
          </a:p>
        </p:txBody>
      </p:sp>
      <p:sp>
        <p:nvSpPr>
          <p:cNvPr id="4" name="Pladsholder til diasnummer 3"/>
          <p:cNvSpPr>
            <a:spLocks noGrp="1"/>
          </p:cNvSpPr>
          <p:nvPr>
            <p:ph type="sldNum" sz="quarter" idx="12"/>
          </p:nvPr>
        </p:nvSpPr>
        <p:spPr/>
        <p:txBody>
          <a:bodyPr/>
          <a:lstStyle/>
          <a:p>
            <a:fld id="{02C4DE2A-B7F1-4514-BB6E-1A0755DD1635}" type="slidenum">
              <a:rPr lang="da-DK" smtClean="0"/>
              <a:pPr/>
              <a:t>10</a:t>
            </a:fld>
            <a:endParaRPr lang="da-DK" dirty="0"/>
          </a:p>
        </p:txBody>
      </p:sp>
      <p:sp>
        <p:nvSpPr>
          <p:cNvPr id="5" name="Pladsholder til indhold 4"/>
          <p:cNvSpPr>
            <a:spLocks noGrp="1"/>
          </p:cNvSpPr>
          <p:nvPr>
            <p:ph idx="1"/>
          </p:nvPr>
        </p:nvSpPr>
        <p:spPr>
          <a:xfrm>
            <a:off x="628650" y="1162050"/>
            <a:ext cx="7886700" cy="5014913"/>
          </a:xfrm>
        </p:spPr>
        <p:txBody>
          <a:bodyPr>
            <a:normAutofit/>
          </a:bodyPr>
          <a:lstStyle/>
          <a:p>
            <a:pPr marL="914400" lvl="1" indent="-457200">
              <a:buFont typeface="+mj-lt"/>
              <a:buAutoNum type="arabicPeriod"/>
            </a:pPr>
            <a:r>
              <a:rPr lang="da-DK" dirty="0"/>
              <a:t>Ældreråd: Gebyr for personlig betjening bør fremgå af hjemmeside. Og hvordan man kan fritages for gebyr? </a:t>
            </a:r>
            <a:r>
              <a:rPr lang="da-DK" dirty="0">
                <a:solidFill>
                  <a:srgbClr val="FF0000"/>
                </a:solidFill>
              </a:rPr>
              <a:t> </a:t>
            </a:r>
            <a:r>
              <a:rPr lang="da-DK" dirty="0">
                <a:solidFill>
                  <a:srgbClr val="0070C0"/>
                </a:solidFill>
              </a:rPr>
              <a:t>Jf. foregående spørgsmål er det ændret</a:t>
            </a:r>
          </a:p>
          <a:p>
            <a:pPr marL="971550" lvl="1" indent="-514350">
              <a:buFont typeface="+mj-lt"/>
              <a:buAutoNum type="arabicPeriod"/>
            </a:pPr>
            <a:r>
              <a:rPr lang="da-DK" dirty="0"/>
              <a:t>Ældreråd: Forslag om bornholmsk 10 turskort for personbil inkl. 5 passagerer. Gældende i 12 </a:t>
            </a:r>
            <a:r>
              <a:rPr lang="da-DK" dirty="0" err="1"/>
              <a:t>mnd</a:t>
            </a:r>
            <a:r>
              <a:rPr lang="da-DK" dirty="0"/>
              <a:t>. Bookes og ændres indtil 15 min. før afgang.                                                                   </a:t>
            </a:r>
            <a:r>
              <a:rPr lang="da-DK" dirty="0">
                <a:solidFill>
                  <a:srgbClr val="0070C0"/>
                </a:solidFill>
              </a:rPr>
              <a:t>Kunne være et godt tilbud til kunder, som ønsker et produkt til familie og venner. Pris på ca. 450 kr. Er at sammenligne med Pendlerprodukt. Kræver godkendelse af TRM</a:t>
            </a:r>
          </a:p>
          <a:p>
            <a:pPr marL="514350" indent="-514350">
              <a:buFont typeface="+mj-lt"/>
              <a:buAutoNum type="arabicPeriod"/>
            </a:pPr>
            <a:endParaRPr lang="da-DK" sz="2800" dirty="0"/>
          </a:p>
        </p:txBody>
      </p:sp>
    </p:spTree>
    <p:extLst>
      <p:ext uri="{BB962C8B-B14F-4D97-AF65-F5344CB8AC3E}">
        <p14:creationId xmlns:p14="http://schemas.microsoft.com/office/powerpoint/2010/main" val="4248932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t>Spørgsmål fra Ældresagen:</a:t>
            </a:r>
            <a:br>
              <a:rPr lang="da-DK" sz="3600" dirty="0"/>
            </a:br>
            <a:endParaRPr lang="da-DK" sz="3600" b="1" dirty="0"/>
          </a:p>
        </p:txBody>
      </p:sp>
      <p:sp>
        <p:nvSpPr>
          <p:cNvPr id="4" name="Pladsholder til diasnummer 3"/>
          <p:cNvSpPr>
            <a:spLocks noGrp="1"/>
          </p:cNvSpPr>
          <p:nvPr>
            <p:ph type="sldNum" sz="quarter" idx="12"/>
          </p:nvPr>
        </p:nvSpPr>
        <p:spPr/>
        <p:txBody>
          <a:bodyPr/>
          <a:lstStyle/>
          <a:p>
            <a:fld id="{02C4DE2A-B7F1-4514-BB6E-1A0755DD1635}" type="slidenum">
              <a:rPr lang="da-DK" smtClean="0"/>
              <a:pPr/>
              <a:t>11</a:t>
            </a:fld>
            <a:endParaRPr lang="da-DK" dirty="0"/>
          </a:p>
        </p:txBody>
      </p:sp>
      <p:sp>
        <p:nvSpPr>
          <p:cNvPr id="5" name="Pladsholder til indhold 4"/>
          <p:cNvSpPr>
            <a:spLocks noGrp="1"/>
          </p:cNvSpPr>
          <p:nvPr>
            <p:ph idx="1"/>
          </p:nvPr>
        </p:nvSpPr>
        <p:spPr>
          <a:xfrm>
            <a:off x="628650" y="1162050"/>
            <a:ext cx="7886700" cy="5014913"/>
          </a:xfrm>
        </p:spPr>
        <p:txBody>
          <a:bodyPr>
            <a:normAutofit/>
          </a:bodyPr>
          <a:lstStyle/>
          <a:p>
            <a:pPr marL="914400" lvl="1" indent="-457200">
              <a:buFont typeface="+mj-lt"/>
              <a:buAutoNum type="arabicPeriod"/>
            </a:pPr>
            <a:r>
              <a:rPr lang="da-DK" dirty="0"/>
              <a:t>Jeg skal oplyse at vi i Ældre Sagen, ligesom andre, har fået mange henvendelser vedr. gebyr på køb af billetter enten ved telefon eller ved skranken. Vi skal huske, at der til alle tider vil være en gruppe mennesker der ikke kan benytte sig af de digitale løsninger og det er derfor helt urimeligt, at de skal betale ekstra for deres billet.                                            </a:t>
            </a:r>
            <a:r>
              <a:rPr lang="da-DK" dirty="0">
                <a:solidFill>
                  <a:srgbClr val="FF0000"/>
                </a:solidFill>
              </a:rPr>
              <a:t> Bliver ændret.</a:t>
            </a:r>
          </a:p>
          <a:p>
            <a:pPr marL="514350" indent="-514350">
              <a:buFont typeface="+mj-lt"/>
              <a:buAutoNum type="arabicPeriod"/>
            </a:pPr>
            <a:endParaRPr lang="da-DK" sz="2800" dirty="0"/>
          </a:p>
        </p:txBody>
      </p:sp>
    </p:spTree>
    <p:extLst>
      <p:ext uri="{BB962C8B-B14F-4D97-AF65-F5344CB8AC3E}">
        <p14:creationId xmlns:p14="http://schemas.microsoft.com/office/powerpoint/2010/main" val="249847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t>Spørgsmål fra DH Bornholm:</a:t>
            </a:r>
            <a:br>
              <a:rPr lang="da-DK" sz="3600" dirty="0"/>
            </a:br>
            <a:endParaRPr lang="da-DK" sz="3600" b="1" dirty="0"/>
          </a:p>
        </p:txBody>
      </p:sp>
      <p:sp>
        <p:nvSpPr>
          <p:cNvPr id="4" name="Pladsholder til diasnummer 3"/>
          <p:cNvSpPr>
            <a:spLocks noGrp="1"/>
          </p:cNvSpPr>
          <p:nvPr>
            <p:ph type="sldNum" sz="quarter" idx="12"/>
          </p:nvPr>
        </p:nvSpPr>
        <p:spPr/>
        <p:txBody>
          <a:bodyPr/>
          <a:lstStyle/>
          <a:p>
            <a:fld id="{02C4DE2A-B7F1-4514-BB6E-1A0755DD1635}" type="slidenum">
              <a:rPr lang="da-DK" smtClean="0"/>
              <a:pPr/>
              <a:t>12</a:t>
            </a:fld>
            <a:endParaRPr lang="da-DK" dirty="0"/>
          </a:p>
        </p:txBody>
      </p:sp>
      <p:sp>
        <p:nvSpPr>
          <p:cNvPr id="5" name="Pladsholder til indhold 4"/>
          <p:cNvSpPr>
            <a:spLocks noGrp="1"/>
          </p:cNvSpPr>
          <p:nvPr>
            <p:ph idx="1"/>
          </p:nvPr>
        </p:nvSpPr>
        <p:spPr>
          <a:xfrm>
            <a:off x="628650" y="1162050"/>
            <a:ext cx="7886700" cy="5014913"/>
          </a:xfrm>
        </p:spPr>
        <p:txBody>
          <a:bodyPr>
            <a:normAutofit/>
          </a:bodyPr>
          <a:lstStyle/>
          <a:p>
            <a:pPr marL="914400" lvl="1" indent="-457200">
              <a:buFont typeface="+mj-lt"/>
              <a:buAutoNum type="arabicPeriod"/>
            </a:pPr>
            <a:r>
              <a:rPr lang="da-DK" dirty="0"/>
              <a:t>Hvornår bliver der niveau fri områder på EKSPRES1, så man ikke skal være nervøs for at skulle sidde uden i det fri i alt slagsvejr, til der bliver skabt kontakt og en rampe bliver lagt, så man kan komme ind.                             </a:t>
            </a:r>
            <a:r>
              <a:rPr lang="da-DK" dirty="0">
                <a:solidFill>
                  <a:srgbClr val="0070C0"/>
                </a:solidFill>
              </a:rPr>
              <a:t>Der bliver installeret en skydedør</a:t>
            </a:r>
          </a:p>
          <a:p>
            <a:pPr marL="914400" lvl="1" indent="-457200">
              <a:buFont typeface="+mj-lt"/>
              <a:buAutoNum type="arabicPeriod"/>
            </a:pPr>
            <a:r>
              <a:rPr lang="da-DK" dirty="0"/>
              <a:t>Hvad skal de kørestolsbrugere gøre, som ikke kan komme ind på handicaptoilettet?                                    </a:t>
            </a:r>
            <a:r>
              <a:rPr lang="da-DK" dirty="0">
                <a:solidFill>
                  <a:srgbClr val="FF0000"/>
                </a:solidFill>
              </a:rPr>
              <a:t> </a:t>
            </a:r>
            <a:r>
              <a:rPr lang="da-DK" dirty="0">
                <a:solidFill>
                  <a:srgbClr val="0070C0"/>
                </a:solidFill>
              </a:rPr>
              <a:t>Kanten er skåret ned</a:t>
            </a:r>
          </a:p>
          <a:p>
            <a:pPr marL="914400" lvl="1" indent="-457200">
              <a:buFont typeface="+mj-lt"/>
              <a:buAutoNum type="arabicPeriod"/>
            </a:pPr>
            <a:r>
              <a:rPr lang="da-DK" dirty="0"/>
              <a:t>Bornholmslinjen bedes ændre en morgentallerken til morgen buffet. så folk ikke tror det er anretning på tallerken.                                                                              </a:t>
            </a:r>
            <a:r>
              <a:rPr lang="da-DK" dirty="0">
                <a:solidFill>
                  <a:srgbClr val="FF0000"/>
                </a:solidFill>
              </a:rPr>
              <a:t> </a:t>
            </a:r>
            <a:r>
              <a:rPr lang="da-DK" dirty="0">
                <a:solidFill>
                  <a:srgbClr val="0070C0"/>
                </a:solidFill>
              </a:rPr>
              <a:t>Det er en morgentallerken</a:t>
            </a:r>
          </a:p>
          <a:p>
            <a:pPr marL="514350" indent="-514350">
              <a:buFont typeface="+mj-lt"/>
              <a:buAutoNum type="arabicPeriod"/>
            </a:pPr>
            <a:endParaRPr lang="da-DK" sz="2800" dirty="0"/>
          </a:p>
        </p:txBody>
      </p:sp>
    </p:spTree>
    <p:extLst>
      <p:ext uri="{BB962C8B-B14F-4D97-AF65-F5344CB8AC3E}">
        <p14:creationId xmlns:p14="http://schemas.microsoft.com/office/powerpoint/2010/main" val="4096183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t>Spørgsmål fra DH Bornholm:</a:t>
            </a:r>
            <a:br>
              <a:rPr lang="da-DK" sz="3600" dirty="0"/>
            </a:br>
            <a:endParaRPr lang="da-DK" sz="3600" b="1" dirty="0"/>
          </a:p>
        </p:txBody>
      </p:sp>
      <p:sp>
        <p:nvSpPr>
          <p:cNvPr id="4" name="Pladsholder til diasnummer 3"/>
          <p:cNvSpPr>
            <a:spLocks noGrp="1"/>
          </p:cNvSpPr>
          <p:nvPr>
            <p:ph type="sldNum" sz="quarter" idx="12"/>
          </p:nvPr>
        </p:nvSpPr>
        <p:spPr/>
        <p:txBody>
          <a:bodyPr/>
          <a:lstStyle/>
          <a:p>
            <a:fld id="{02C4DE2A-B7F1-4514-BB6E-1A0755DD1635}" type="slidenum">
              <a:rPr lang="da-DK" smtClean="0"/>
              <a:pPr/>
              <a:t>13</a:t>
            </a:fld>
            <a:endParaRPr lang="da-DK" dirty="0"/>
          </a:p>
        </p:txBody>
      </p:sp>
      <p:sp>
        <p:nvSpPr>
          <p:cNvPr id="5" name="Pladsholder til indhold 4"/>
          <p:cNvSpPr>
            <a:spLocks noGrp="1"/>
          </p:cNvSpPr>
          <p:nvPr>
            <p:ph idx="1"/>
          </p:nvPr>
        </p:nvSpPr>
        <p:spPr>
          <a:xfrm>
            <a:off x="628650" y="1162050"/>
            <a:ext cx="7886700" cy="5014913"/>
          </a:xfrm>
        </p:spPr>
        <p:txBody>
          <a:bodyPr>
            <a:normAutofit lnSpcReduction="10000"/>
          </a:bodyPr>
          <a:lstStyle/>
          <a:p>
            <a:pPr marL="914400" lvl="1" indent="-457200">
              <a:buFont typeface="+mj-lt"/>
              <a:buAutoNum type="arabicPeriod"/>
            </a:pPr>
            <a:r>
              <a:rPr lang="da-DK" dirty="0"/>
              <a:t>Tobaksrygning på agterdækket skulle forbydes, her står folk og pulser løs samtidig med at de vil se indsejlingen, flere gange har folk ikke kunne komme forbi når de skal ned til deres køretøjer, ældre mennesker med rollator og kørestol og folk med lungeproblemer skal igennem den tåge og os.             </a:t>
            </a:r>
            <a:r>
              <a:rPr lang="da-DK" dirty="0">
                <a:solidFill>
                  <a:srgbClr val="FF0000"/>
                </a:solidFill>
              </a:rPr>
              <a:t> </a:t>
            </a:r>
            <a:r>
              <a:rPr lang="da-DK" dirty="0">
                <a:solidFill>
                  <a:srgbClr val="0070C0"/>
                </a:solidFill>
              </a:rPr>
              <a:t>Området er flyttet væk fra elevator</a:t>
            </a:r>
          </a:p>
          <a:p>
            <a:pPr marL="914400" lvl="1" indent="-457200">
              <a:buFont typeface="+mj-lt"/>
              <a:buAutoNum type="arabicPeriod"/>
            </a:pPr>
            <a:r>
              <a:rPr lang="da-DK" dirty="0"/>
              <a:t>Der er efter sigende 2 borde beregnet til kørestolsbrugere, det ville være ønskeligt om disse borde kunne afmærkes "Kun for kørestolsbrugere" Der er pt. kun et bord for det andet bord er spærret af en fryser.                                                                                    </a:t>
            </a:r>
            <a:r>
              <a:rPr lang="da-DK" dirty="0">
                <a:solidFill>
                  <a:srgbClr val="FF0000"/>
                </a:solidFill>
              </a:rPr>
              <a:t>r: </a:t>
            </a:r>
            <a:r>
              <a:rPr lang="da-DK" dirty="0">
                <a:solidFill>
                  <a:srgbClr val="0070C0"/>
                </a:solidFill>
              </a:rPr>
              <a:t>Der er 6 pladser ombord på Express 1 (4 stk. med borde), som er forbeholdt handicappede.</a:t>
            </a:r>
          </a:p>
          <a:p>
            <a:pPr marL="914400" lvl="1" indent="-457200">
              <a:buFont typeface="+mj-lt"/>
              <a:buAutoNum type="arabicPeriod"/>
            </a:pPr>
            <a:r>
              <a:rPr lang="da-DK" dirty="0"/>
              <a:t>Der er svært at nå betalingsboksen                               </a:t>
            </a:r>
            <a:r>
              <a:rPr lang="da-DK" dirty="0">
                <a:solidFill>
                  <a:srgbClr val="FF0000"/>
                </a:solidFill>
              </a:rPr>
              <a:t>: </a:t>
            </a:r>
            <a:r>
              <a:rPr lang="da-DK" dirty="0">
                <a:solidFill>
                  <a:srgbClr val="0070C0"/>
                </a:solidFill>
              </a:rPr>
              <a:t>Én automat er ændret i Rønne som test</a:t>
            </a:r>
          </a:p>
          <a:p>
            <a:pPr marL="514350" indent="-514350">
              <a:buFont typeface="+mj-lt"/>
              <a:buAutoNum type="arabicPeriod"/>
            </a:pPr>
            <a:endParaRPr lang="da-DK" sz="2800" dirty="0"/>
          </a:p>
        </p:txBody>
      </p:sp>
    </p:spTree>
    <p:extLst>
      <p:ext uri="{BB962C8B-B14F-4D97-AF65-F5344CB8AC3E}">
        <p14:creationId xmlns:p14="http://schemas.microsoft.com/office/powerpoint/2010/main" val="3459559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t>Spørgsmål fra Lea </a:t>
            </a:r>
            <a:r>
              <a:rPr lang="da-DK" sz="3600" dirty="0" err="1"/>
              <a:t>Wermelin</a:t>
            </a:r>
            <a:r>
              <a:rPr lang="da-DK" sz="3600" dirty="0"/>
              <a:t>:</a:t>
            </a:r>
            <a:br>
              <a:rPr lang="da-DK" sz="3600" dirty="0"/>
            </a:br>
            <a:endParaRPr lang="da-DK" sz="3600" b="1" dirty="0"/>
          </a:p>
        </p:txBody>
      </p:sp>
      <p:sp>
        <p:nvSpPr>
          <p:cNvPr id="4" name="Pladsholder til diasnummer 3"/>
          <p:cNvSpPr>
            <a:spLocks noGrp="1"/>
          </p:cNvSpPr>
          <p:nvPr>
            <p:ph type="sldNum" sz="quarter" idx="12"/>
          </p:nvPr>
        </p:nvSpPr>
        <p:spPr/>
        <p:txBody>
          <a:bodyPr/>
          <a:lstStyle/>
          <a:p>
            <a:fld id="{02C4DE2A-B7F1-4514-BB6E-1A0755DD1635}" type="slidenum">
              <a:rPr lang="da-DK" smtClean="0"/>
              <a:pPr/>
              <a:t>14</a:t>
            </a:fld>
            <a:endParaRPr lang="da-DK" dirty="0"/>
          </a:p>
        </p:txBody>
      </p:sp>
      <p:sp>
        <p:nvSpPr>
          <p:cNvPr id="5" name="Pladsholder til indhold 4"/>
          <p:cNvSpPr>
            <a:spLocks noGrp="1"/>
          </p:cNvSpPr>
          <p:nvPr>
            <p:ph idx="1"/>
          </p:nvPr>
        </p:nvSpPr>
        <p:spPr>
          <a:xfrm>
            <a:off x="628651" y="1162050"/>
            <a:ext cx="7124700" cy="5014913"/>
          </a:xfrm>
        </p:spPr>
        <p:txBody>
          <a:bodyPr>
            <a:normAutofit fontScale="92500" lnSpcReduction="20000"/>
          </a:bodyPr>
          <a:lstStyle/>
          <a:p>
            <a:pPr marL="914400" lvl="1" indent="-457200">
              <a:buFont typeface="+mj-lt"/>
              <a:buAutoNum type="arabicPeriod"/>
            </a:pPr>
            <a:r>
              <a:rPr lang="da-DK" dirty="0"/>
              <a:t>Pendlerbilletter skal først betales ved afgang                             </a:t>
            </a:r>
            <a:r>
              <a:rPr lang="da-DK" dirty="0">
                <a:solidFill>
                  <a:srgbClr val="0070C0"/>
                </a:solidFill>
              </a:rPr>
              <a:t>Folk reserverede mange pladser samme dag. Begrænser adgang for andre og giver dyrere billetter og stort </a:t>
            </a:r>
            <a:r>
              <a:rPr lang="da-DK" dirty="0" err="1">
                <a:solidFill>
                  <a:srgbClr val="0070C0"/>
                </a:solidFill>
              </a:rPr>
              <a:t>noshow</a:t>
            </a:r>
            <a:endParaRPr lang="da-DK" dirty="0">
              <a:solidFill>
                <a:srgbClr val="0070C0"/>
              </a:solidFill>
            </a:endParaRPr>
          </a:p>
          <a:p>
            <a:pPr marL="914400" lvl="1" indent="-457200">
              <a:buFont typeface="+mj-lt"/>
              <a:buAutoNum type="arabicPeriod"/>
            </a:pPr>
            <a:r>
              <a:rPr lang="da-DK" dirty="0"/>
              <a:t>Handicapbillet til personbil inkl. en hjælper                                    </a:t>
            </a:r>
            <a:r>
              <a:rPr lang="da-DK" dirty="0">
                <a:solidFill>
                  <a:srgbClr val="FF0000"/>
                </a:solidFill>
              </a:rPr>
              <a:t> </a:t>
            </a:r>
            <a:r>
              <a:rPr lang="da-DK" dirty="0">
                <a:solidFill>
                  <a:srgbClr val="0070C0"/>
                </a:solidFill>
              </a:rPr>
              <a:t>Svarer til betingelser i anden offentlig trafik. Fremadrettet billigere af få flere passagerer med.</a:t>
            </a:r>
          </a:p>
          <a:p>
            <a:pPr marL="914400" lvl="1" indent="-457200">
              <a:buFont typeface="+mj-lt"/>
              <a:buAutoNum type="arabicPeriod"/>
            </a:pPr>
            <a:r>
              <a:rPr lang="da-DK" dirty="0"/>
              <a:t>Chaufførrum på Køge-færgen                                          </a:t>
            </a:r>
            <a:r>
              <a:rPr lang="da-DK" dirty="0">
                <a:solidFill>
                  <a:srgbClr val="FF0000"/>
                </a:solidFill>
              </a:rPr>
              <a:t> </a:t>
            </a:r>
            <a:r>
              <a:rPr lang="da-DK" dirty="0">
                <a:solidFill>
                  <a:srgbClr val="0070C0"/>
                </a:solidFill>
              </a:rPr>
              <a:t>Behovet vurderes i den kommende periode</a:t>
            </a:r>
          </a:p>
          <a:p>
            <a:pPr marL="914400" lvl="1" indent="-457200">
              <a:buFont typeface="+mj-lt"/>
              <a:buAutoNum type="arabicPeriod"/>
            </a:pPr>
            <a:r>
              <a:rPr lang="da-DK" dirty="0"/>
              <a:t>Adgang til trailerplads i Køge fredag                               </a:t>
            </a:r>
            <a:r>
              <a:rPr lang="da-DK" dirty="0">
                <a:solidFill>
                  <a:srgbClr val="FF0000"/>
                </a:solidFill>
              </a:rPr>
              <a:t> </a:t>
            </a:r>
            <a:r>
              <a:rPr lang="da-DK" dirty="0">
                <a:solidFill>
                  <a:srgbClr val="0070C0"/>
                </a:solidFill>
              </a:rPr>
              <a:t>OK, vi giver adgang</a:t>
            </a:r>
          </a:p>
          <a:p>
            <a:pPr marL="914400" lvl="1" indent="-457200">
              <a:buFont typeface="+mj-lt"/>
              <a:buAutoNum type="arabicPeriod"/>
            </a:pPr>
            <a:r>
              <a:rPr lang="da-DK" dirty="0"/>
              <a:t>Strømstik på Køge færgen                          </a:t>
            </a:r>
            <a:r>
              <a:rPr lang="da-DK" dirty="0">
                <a:solidFill>
                  <a:srgbClr val="FF0000"/>
                </a:solidFill>
              </a:rPr>
              <a:t>                     </a:t>
            </a:r>
            <a:r>
              <a:rPr lang="da-DK" dirty="0">
                <a:solidFill>
                  <a:srgbClr val="0070C0"/>
                </a:solidFill>
              </a:rPr>
              <a:t>Udvides fra 20 stik til 40 stik</a:t>
            </a:r>
          </a:p>
          <a:p>
            <a:pPr marL="914400" lvl="1" indent="-457200">
              <a:buFont typeface="+mj-lt"/>
              <a:buAutoNum type="arabicPeriod"/>
            </a:pPr>
            <a:r>
              <a:rPr lang="da-DK" dirty="0"/>
              <a:t>Pris for at benytte bårerummet på Rønne-Køge          </a:t>
            </a:r>
            <a:r>
              <a:rPr lang="da-DK" dirty="0">
                <a:solidFill>
                  <a:srgbClr val="FF0000"/>
                </a:solidFill>
              </a:rPr>
              <a:t> </a:t>
            </a:r>
            <a:r>
              <a:rPr lang="da-DK" dirty="0">
                <a:solidFill>
                  <a:srgbClr val="0070C0"/>
                </a:solidFill>
              </a:rPr>
              <a:t>Ændret til samme pris som Færgen havde</a:t>
            </a:r>
          </a:p>
          <a:p>
            <a:pPr marL="914400" lvl="1" indent="-457200">
              <a:buFont typeface="+mj-lt"/>
              <a:buAutoNum type="arabicPeriod"/>
            </a:pPr>
            <a:r>
              <a:rPr lang="da-DK" dirty="0"/>
              <a:t>Ændre godsbillet fra Køge-rute til Ystad-rute            </a:t>
            </a:r>
            <a:r>
              <a:rPr lang="da-DK" dirty="0">
                <a:solidFill>
                  <a:srgbClr val="FF0000"/>
                </a:solidFill>
              </a:rPr>
              <a:t> </a:t>
            </a:r>
            <a:r>
              <a:rPr lang="da-DK" dirty="0">
                <a:solidFill>
                  <a:srgbClr val="0070C0"/>
                </a:solidFill>
              </a:rPr>
              <a:t>Udfordring med navneregistrering og prisen er ikke en samme </a:t>
            </a:r>
          </a:p>
          <a:p>
            <a:pPr marL="514350" indent="-514350">
              <a:buFont typeface="+mj-lt"/>
              <a:buAutoNum type="arabicPeriod"/>
            </a:pPr>
            <a:endParaRPr lang="da-DK" sz="2800" dirty="0"/>
          </a:p>
        </p:txBody>
      </p:sp>
    </p:spTree>
    <p:extLst>
      <p:ext uri="{BB962C8B-B14F-4D97-AF65-F5344CB8AC3E}">
        <p14:creationId xmlns:p14="http://schemas.microsoft.com/office/powerpoint/2010/main" val="1680182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t>Spørgsmål fra Lea </a:t>
            </a:r>
            <a:r>
              <a:rPr lang="da-DK" sz="3600" dirty="0" err="1"/>
              <a:t>Wermelin</a:t>
            </a:r>
            <a:r>
              <a:rPr lang="da-DK" sz="3600" dirty="0"/>
              <a:t>:</a:t>
            </a:r>
            <a:br>
              <a:rPr lang="da-DK" sz="3600" dirty="0"/>
            </a:br>
            <a:endParaRPr lang="da-DK" sz="3600" b="1" dirty="0"/>
          </a:p>
        </p:txBody>
      </p:sp>
      <p:sp>
        <p:nvSpPr>
          <p:cNvPr id="4" name="Pladsholder til diasnummer 3"/>
          <p:cNvSpPr>
            <a:spLocks noGrp="1"/>
          </p:cNvSpPr>
          <p:nvPr>
            <p:ph type="sldNum" sz="quarter" idx="12"/>
          </p:nvPr>
        </p:nvSpPr>
        <p:spPr/>
        <p:txBody>
          <a:bodyPr/>
          <a:lstStyle/>
          <a:p>
            <a:fld id="{02C4DE2A-B7F1-4514-BB6E-1A0755DD1635}" type="slidenum">
              <a:rPr lang="da-DK" smtClean="0"/>
              <a:pPr/>
              <a:t>15</a:t>
            </a:fld>
            <a:endParaRPr lang="da-DK" dirty="0"/>
          </a:p>
        </p:txBody>
      </p:sp>
      <p:sp>
        <p:nvSpPr>
          <p:cNvPr id="5" name="Pladsholder til indhold 4"/>
          <p:cNvSpPr>
            <a:spLocks noGrp="1"/>
          </p:cNvSpPr>
          <p:nvPr>
            <p:ph idx="1"/>
          </p:nvPr>
        </p:nvSpPr>
        <p:spPr>
          <a:xfrm>
            <a:off x="628650" y="1162050"/>
            <a:ext cx="7886700" cy="5014913"/>
          </a:xfrm>
        </p:spPr>
        <p:txBody>
          <a:bodyPr>
            <a:normAutofit/>
          </a:bodyPr>
          <a:lstStyle/>
          <a:p>
            <a:pPr marL="914400" lvl="1" indent="-457200">
              <a:buFont typeface="+mj-lt"/>
              <a:buAutoNum type="arabicPeriod"/>
            </a:pPr>
            <a:r>
              <a:rPr lang="da-DK" dirty="0"/>
              <a:t>Frigivelse af billetter 24 timer før afgang er forsvundet                             </a:t>
            </a:r>
            <a:r>
              <a:rPr lang="da-DK" dirty="0">
                <a:solidFill>
                  <a:srgbClr val="FF0000"/>
                </a:solidFill>
              </a:rPr>
              <a:t> </a:t>
            </a:r>
            <a:r>
              <a:rPr lang="da-DK" dirty="0">
                <a:solidFill>
                  <a:srgbClr val="0070C0"/>
                </a:solidFill>
              </a:rPr>
              <a:t>jf. færgekontrakten frigives 2% af kapacitet 24 timer før afgang.</a:t>
            </a:r>
          </a:p>
          <a:p>
            <a:pPr marL="914400" lvl="1" indent="-457200">
              <a:buFont typeface="+mj-lt"/>
              <a:buAutoNum type="arabicPeriod"/>
            </a:pPr>
            <a:r>
              <a:rPr lang="da-DK" dirty="0"/>
              <a:t>Pendlerbilletter kan ikke benyttes tæt ved afgang                                    </a:t>
            </a:r>
            <a:r>
              <a:rPr lang="da-DK" dirty="0">
                <a:solidFill>
                  <a:srgbClr val="FF0000"/>
                </a:solidFill>
              </a:rPr>
              <a:t> </a:t>
            </a:r>
            <a:r>
              <a:rPr lang="da-DK" dirty="0">
                <a:solidFill>
                  <a:srgbClr val="0070C0"/>
                </a:solidFill>
              </a:rPr>
              <a:t>Pendlerbilletter har samme adgang som standardbillet. Og kan også benyttes til at reservere af den ekstra 2%-kapacitet </a:t>
            </a:r>
          </a:p>
          <a:p>
            <a:pPr marL="914400" lvl="1" indent="-457200">
              <a:buFont typeface="+mj-lt"/>
              <a:buAutoNum type="arabicPeriod"/>
            </a:pPr>
            <a:r>
              <a:rPr lang="da-DK" dirty="0"/>
              <a:t>Pendlerbillet er ikke fleksibel og kan ikke deles med familie og venner                                                                              </a:t>
            </a:r>
            <a:r>
              <a:rPr lang="da-DK" dirty="0">
                <a:solidFill>
                  <a:srgbClr val="0070C0"/>
                </a:solidFill>
              </a:rPr>
              <a:t>Der arbejdes på et 10-turskort med den ønskede fleksibilitet.</a:t>
            </a:r>
          </a:p>
          <a:p>
            <a:pPr marL="914400" lvl="1" indent="-457200">
              <a:buFont typeface="+mj-lt"/>
              <a:buAutoNum type="arabicPeriod"/>
            </a:pPr>
            <a:r>
              <a:rPr lang="da-DK" dirty="0" err="1"/>
              <a:t>Kombardo</a:t>
            </a:r>
            <a:r>
              <a:rPr lang="da-DK" dirty="0"/>
              <a:t> bus: ønske om stop i lufthavnen                 </a:t>
            </a:r>
            <a:r>
              <a:rPr lang="da-DK" dirty="0">
                <a:solidFill>
                  <a:srgbClr val="FF0000"/>
                </a:solidFill>
              </a:rPr>
              <a:t> </a:t>
            </a:r>
            <a:r>
              <a:rPr lang="da-DK" dirty="0">
                <a:solidFill>
                  <a:srgbClr val="0070C0"/>
                </a:solidFill>
              </a:rPr>
              <a:t>Der er lige nu ikke plads til at stoppe </a:t>
            </a:r>
            <a:r>
              <a:rPr lang="da-DK" dirty="0" err="1">
                <a:solidFill>
                  <a:srgbClr val="0070C0"/>
                </a:solidFill>
              </a:rPr>
              <a:t>pga</a:t>
            </a:r>
            <a:r>
              <a:rPr lang="da-DK" dirty="0">
                <a:solidFill>
                  <a:srgbClr val="0070C0"/>
                </a:solidFill>
              </a:rPr>
              <a:t> ombygninger i lufthavnen, men vi er positive.</a:t>
            </a:r>
          </a:p>
          <a:p>
            <a:pPr marL="514350" indent="-514350">
              <a:buFont typeface="+mj-lt"/>
              <a:buAutoNum type="arabicPeriod"/>
            </a:pPr>
            <a:endParaRPr lang="da-DK" sz="2800" dirty="0"/>
          </a:p>
        </p:txBody>
      </p:sp>
    </p:spTree>
    <p:extLst>
      <p:ext uri="{BB962C8B-B14F-4D97-AF65-F5344CB8AC3E}">
        <p14:creationId xmlns:p14="http://schemas.microsoft.com/office/powerpoint/2010/main" val="1618210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t>Spørgsmål fra Lea </a:t>
            </a:r>
            <a:r>
              <a:rPr lang="da-DK" sz="3600" dirty="0" err="1"/>
              <a:t>Wermelin</a:t>
            </a:r>
            <a:r>
              <a:rPr lang="da-DK" sz="3600" dirty="0"/>
              <a:t>:</a:t>
            </a:r>
            <a:br>
              <a:rPr lang="da-DK" sz="3600" dirty="0"/>
            </a:br>
            <a:endParaRPr lang="da-DK" sz="3600" b="1" dirty="0"/>
          </a:p>
        </p:txBody>
      </p:sp>
      <p:sp>
        <p:nvSpPr>
          <p:cNvPr id="4" name="Pladsholder til diasnummer 3"/>
          <p:cNvSpPr>
            <a:spLocks noGrp="1"/>
          </p:cNvSpPr>
          <p:nvPr>
            <p:ph type="sldNum" sz="quarter" idx="12"/>
          </p:nvPr>
        </p:nvSpPr>
        <p:spPr/>
        <p:txBody>
          <a:bodyPr/>
          <a:lstStyle/>
          <a:p>
            <a:fld id="{02C4DE2A-B7F1-4514-BB6E-1A0755DD1635}" type="slidenum">
              <a:rPr lang="da-DK" smtClean="0"/>
              <a:pPr/>
              <a:t>16</a:t>
            </a:fld>
            <a:endParaRPr lang="da-DK" dirty="0"/>
          </a:p>
        </p:txBody>
      </p:sp>
      <p:sp>
        <p:nvSpPr>
          <p:cNvPr id="5" name="Pladsholder til indhold 4"/>
          <p:cNvSpPr>
            <a:spLocks noGrp="1"/>
          </p:cNvSpPr>
          <p:nvPr>
            <p:ph idx="1"/>
          </p:nvPr>
        </p:nvSpPr>
        <p:spPr>
          <a:xfrm>
            <a:off x="628650" y="1162050"/>
            <a:ext cx="7886700" cy="5014913"/>
          </a:xfrm>
        </p:spPr>
        <p:txBody>
          <a:bodyPr>
            <a:normAutofit/>
          </a:bodyPr>
          <a:lstStyle/>
          <a:p>
            <a:pPr marL="914400" lvl="1" indent="-457200">
              <a:buFont typeface="+mj-lt"/>
              <a:buAutoNum type="arabicPeriod"/>
            </a:pPr>
            <a:r>
              <a:rPr lang="da-DK" dirty="0"/>
              <a:t>Ægtepar, som ønsker at benytte køjepladser på R-K                             </a:t>
            </a:r>
            <a:r>
              <a:rPr lang="da-DK" dirty="0">
                <a:solidFill>
                  <a:srgbClr val="0070C0"/>
                </a:solidFill>
              </a:rPr>
              <a:t> Hvis der sælges 2 køjepladser til en 4-mands kahyt ”lukkes” den så man er alene i kahytten. </a:t>
            </a:r>
          </a:p>
          <a:p>
            <a:pPr marL="914400" lvl="1" indent="-457200">
              <a:buFont typeface="+mj-lt"/>
              <a:buAutoNum type="arabicPeriod"/>
            </a:pPr>
            <a:r>
              <a:rPr lang="da-DK" dirty="0"/>
              <a:t>Pendleraftale er for dyr.                                                     </a:t>
            </a:r>
            <a:r>
              <a:rPr lang="da-DK" dirty="0">
                <a:solidFill>
                  <a:srgbClr val="0070C0"/>
                </a:solidFill>
              </a:rPr>
              <a:t>ML svar:      </a:t>
            </a:r>
          </a:p>
          <a:p>
            <a:pPr marL="514350" indent="-514350">
              <a:buFont typeface="+mj-lt"/>
              <a:buAutoNum type="arabicPeriod"/>
            </a:pPr>
            <a:endParaRPr lang="da-DK"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174" y="2758820"/>
            <a:ext cx="4419601" cy="335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045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t>Spørgsmål fra Lea </a:t>
            </a:r>
            <a:r>
              <a:rPr lang="da-DK" sz="3600" dirty="0" err="1"/>
              <a:t>Wermelin</a:t>
            </a:r>
            <a:r>
              <a:rPr lang="da-DK" sz="3600" dirty="0"/>
              <a:t>:</a:t>
            </a:r>
            <a:br>
              <a:rPr lang="da-DK" sz="3600" dirty="0"/>
            </a:br>
            <a:endParaRPr lang="da-DK" sz="3600" b="1" dirty="0"/>
          </a:p>
        </p:txBody>
      </p:sp>
      <p:sp>
        <p:nvSpPr>
          <p:cNvPr id="4" name="Pladsholder til diasnummer 3"/>
          <p:cNvSpPr>
            <a:spLocks noGrp="1"/>
          </p:cNvSpPr>
          <p:nvPr>
            <p:ph type="sldNum" sz="quarter" idx="12"/>
          </p:nvPr>
        </p:nvSpPr>
        <p:spPr/>
        <p:txBody>
          <a:bodyPr/>
          <a:lstStyle/>
          <a:p>
            <a:fld id="{02C4DE2A-B7F1-4514-BB6E-1A0755DD1635}" type="slidenum">
              <a:rPr lang="da-DK" smtClean="0"/>
              <a:pPr/>
              <a:t>17</a:t>
            </a:fld>
            <a:endParaRPr lang="da-DK" dirty="0"/>
          </a:p>
        </p:txBody>
      </p:sp>
      <p:sp>
        <p:nvSpPr>
          <p:cNvPr id="5" name="Pladsholder til indhold 4"/>
          <p:cNvSpPr>
            <a:spLocks noGrp="1"/>
          </p:cNvSpPr>
          <p:nvPr>
            <p:ph idx="1"/>
          </p:nvPr>
        </p:nvSpPr>
        <p:spPr>
          <a:xfrm>
            <a:off x="628650" y="1162050"/>
            <a:ext cx="7886700" cy="5014913"/>
          </a:xfrm>
        </p:spPr>
        <p:txBody>
          <a:bodyPr>
            <a:normAutofit/>
          </a:bodyPr>
          <a:lstStyle/>
          <a:p>
            <a:pPr marL="914400" lvl="1" indent="-457200">
              <a:buFont typeface="+mj-lt"/>
              <a:buAutoNum type="arabicPeriod"/>
            </a:pPr>
            <a:r>
              <a:rPr lang="da-DK" dirty="0"/>
              <a:t>Vogndæk: tæt parkering og busser bagerst                             </a:t>
            </a:r>
            <a:r>
              <a:rPr lang="da-DK" dirty="0">
                <a:solidFill>
                  <a:srgbClr val="0070C0"/>
                </a:solidFill>
              </a:rPr>
              <a:t>Der er busser forrest i skibet pga. trimmet i færgen. (Man kører ind bagerst i skibet) </a:t>
            </a:r>
          </a:p>
          <a:p>
            <a:pPr marL="914400" lvl="1" indent="-457200">
              <a:buFont typeface="+mj-lt"/>
              <a:buAutoNum type="arabicPeriod"/>
            </a:pPr>
            <a:endParaRPr lang="da-DK" dirty="0"/>
          </a:p>
          <a:p>
            <a:pPr marL="914400" lvl="1" indent="-457200">
              <a:buFont typeface="+mj-lt"/>
              <a:buAutoNum type="arabicPeriod"/>
            </a:pPr>
            <a:r>
              <a:rPr lang="da-DK" dirty="0"/>
              <a:t>Hundeafdeling er for lille                                                     </a:t>
            </a:r>
            <a:r>
              <a:rPr lang="da-DK" dirty="0">
                <a:solidFill>
                  <a:srgbClr val="FF0000"/>
                </a:solidFill>
              </a:rPr>
              <a:t> </a:t>
            </a:r>
            <a:r>
              <a:rPr lang="da-DK" dirty="0">
                <a:solidFill>
                  <a:srgbClr val="0070C0"/>
                </a:solidFill>
              </a:rPr>
              <a:t>Der er plads til hunde i hele den bagerste del af skibet.</a:t>
            </a:r>
          </a:p>
          <a:p>
            <a:pPr marL="914400" lvl="1" indent="-457200">
              <a:buFont typeface="+mj-lt"/>
              <a:buAutoNum type="arabicPeriod"/>
            </a:pPr>
            <a:endParaRPr lang="da-DK" dirty="0"/>
          </a:p>
          <a:p>
            <a:pPr marL="914400" lvl="1" indent="-457200">
              <a:buFont typeface="+mj-lt"/>
              <a:buAutoNum type="arabicPeriod"/>
            </a:pPr>
            <a:r>
              <a:rPr lang="da-DK" dirty="0"/>
              <a:t>Lejrskoler kommer ombord til sidst og sidder for spredt </a:t>
            </a:r>
            <a:r>
              <a:rPr lang="da-DK" dirty="0">
                <a:solidFill>
                  <a:srgbClr val="FF0000"/>
                </a:solidFill>
              </a:rPr>
              <a:t>  </a:t>
            </a:r>
            <a:r>
              <a:rPr lang="da-DK" dirty="0">
                <a:solidFill>
                  <a:srgbClr val="0070C0"/>
                </a:solidFill>
              </a:rPr>
              <a:t>I samarbejde med Færgen har beholdt  samme proces for skoleklasser.</a:t>
            </a:r>
          </a:p>
          <a:p>
            <a:pPr marL="514350" indent="-514350">
              <a:buFont typeface="+mj-lt"/>
              <a:buAutoNum type="arabicPeriod"/>
            </a:pPr>
            <a:endParaRPr lang="da-DK" sz="2800" dirty="0"/>
          </a:p>
        </p:txBody>
      </p:sp>
    </p:spTree>
    <p:extLst>
      <p:ext uri="{BB962C8B-B14F-4D97-AF65-F5344CB8AC3E}">
        <p14:creationId xmlns:p14="http://schemas.microsoft.com/office/powerpoint/2010/main" val="817580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sz="3600" dirty="0"/>
              <a:t>Spørgsmål fra Bornholms Passagerforening:</a:t>
            </a:r>
            <a:br>
              <a:rPr lang="da-DK" sz="3600" dirty="0"/>
            </a:br>
            <a:endParaRPr lang="da-DK" sz="3600" b="1" dirty="0"/>
          </a:p>
        </p:txBody>
      </p:sp>
      <p:sp>
        <p:nvSpPr>
          <p:cNvPr id="4" name="Pladsholder til diasnummer 3"/>
          <p:cNvSpPr>
            <a:spLocks noGrp="1"/>
          </p:cNvSpPr>
          <p:nvPr>
            <p:ph type="sldNum" sz="quarter" idx="12"/>
          </p:nvPr>
        </p:nvSpPr>
        <p:spPr/>
        <p:txBody>
          <a:bodyPr/>
          <a:lstStyle/>
          <a:p>
            <a:fld id="{02C4DE2A-B7F1-4514-BB6E-1A0755DD1635}" type="slidenum">
              <a:rPr lang="da-DK" smtClean="0"/>
              <a:pPr/>
              <a:t>18</a:t>
            </a:fld>
            <a:endParaRPr lang="da-DK" dirty="0"/>
          </a:p>
        </p:txBody>
      </p:sp>
      <p:sp>
        <p:nvSpPr>
          <p:cNvPr id="5" name="Pladsholder til indhold 4"/>
          <p:cNvSpPr>
            <a:spLocks noGrp="1"/>
          </p:cNvSpPr>
          <p:nvPr>
            <p:ph idx="1"/>
          </p:nvPr>
        </p:nvSpPr>
        <p:spPr>
          <a:xfrm>
            <a:off x="628650" y="1028700"/>
            <a:ext cx="7267575" cy="5486400"/>
          </a:xfrm>
        </p:spPr>
        <p:txBody>
          <a:bodyPr>
            <a:normAutofit fontScale="92500" lnSpcReduction="10000"/>
          </a:bodyPr>
          <a:lstStyle/>
          <a:p>
            <a:pPr marL="914400" lvl="1" indent="-457200">
              <a:buFont typeface="+mj-lt"/>
              <a:buAutoNum type="arabicPeriod"/>
            </a:pPr>
            <a:r>
              <a:rPr lang="da-DK" dirty="0"/>
              <a:t>Bedre oversigt på dagens sejladser                                 </a:t>
            </a:r>
            <a:r>
              <a:rPr lang="da-DK" dirty="0">
                <a:solidFill>
                  <a:srgbClr val="FF0000"/>
                </a:solidFill>
              </a:rPr>
              <a:t>: </a:t>
            </a:r>
            <a:r>
              <a:rPr lang="da-DK" dirty="0">
                <a:solidFill>
                  <a:srgbClr val="0070C0"/>
                </a:solidFill>
              </a:rPr>
              <a:t>Der arbejdes på en App, som vil give endnu bedre overblik </a:t>
            </a:r>
          </a:p>
          <a:p>
            <a:pPr marL="914400" lvl="1" indent="-457200">
              <a:buFont typeface="+mj-lt"/>
              <a:buAutoNum type="arabicPeriod"/>
            </a:pPr>
            <a:r>
              <a:rPr lang="da-DK" dirty="0"/>
              <a:t>Lyd på sikkerhedsvideo og udkald for lav på EX1                                                    </a:t>
            </a:r>
            <a:r>
              <a:rPr lang="da-DK" dirty="0">
                <a:solidFill>
                  <a:srgbClr val="FF0000"/>
                </a:solidFill>
              </a:rPr>
              <a:t> </a:t>
            </a:r>
            <a:r>
              <a:rPr lang="da-DK" dirty="0">
                <a:solidFill>
                  <a:srgbClr val="0070C0"/>
                </a:solidFill>
              </a:rPr>
              <a:t>Oplevelsen varierer fra afgang til afgang og er godkendt af </a:t>
            </a:r>
            <a:r>
              <a:rPr lang="da-DK" dirty="0" err="1">
                <a:solidFill>
                  <a:srgbClr val="0070C0"/>
                </a:solidFill>
              </a:rPr>
              <a:t>søfartstyrelsen</a:t>
            </a:r>
            <a:r>
              <a:rPr lang="da-DK" dirty="0">
                <a:solidFill>
                  <a:srgbClr val="0070C0"/>
                </a:solidFill>
              </a:rPr>
              <a:t>  </a:t>
            </a:r>
          </a:p>
          <a:p>
            <a:pPr marL="914400" lvl="1" indent="-457200">
              <a:buFont typeface="+mj-lt"/>
              <a:buAutoNum type="arabicPeriod"/>
            </a:pPr>
            <a:r>
              <a:rPr lang="da-DK" dirty="0"/>
              <a:t>Til- og frakørselsforhold i Rønne og Ystad                     </a:t>
            </a:r>
            <a:r>
              <a:rPr lang="da-DK" dirty="0">
                <a:solidFill>
                  <a:srgbClr val="0070C0"/>
                </a:solidFill>
              </a:rPr>
              <a:t>Der arbejdes på forbedringer i samarbejde med havne og kommuner. </a:t>
            </a:r>
          </a:p>
          <a:p>
            <a:pPr marL="914400" lvl="1" indent="-457200">
              <a:buFont typeface="+mj-lt"/>
              <a:buAutoNum type="arabicPeriod"/>
            </a:pPr>
            <a:r>
              <a:rPr lang="da-DK" dirty="0"/>
              <a:t>Rengøringsstand for dårlig på sene afgange på EX1                </a:t>
            </a:r>
            <a:r>
              <a:rPr lang="da-DK" dirty="0">
                <a:solidFill>
                  <a:srgbClr val="FF0000"/>
                </a:solidFill>
              </a:rPr>
              <a:t>                   </a:t>
            </a:r>
            <a:r>
              <a:rPr lang="da-DK" dirty="0">
                <a:solidFill>
                  <a:srgbClr val="0070C0"/>
                </a:solidFill>
              </a:rPr>
              <a:t>Skal selvfølgelig være i orden</a:t>
            </a:r>
          </a:p>
          <a:p>
            <a:pPr marL="914400" lvl="1" indent="-457200">
              <a:buFont typeface="+mj-lt"/>
              <a:buAutoNum type="arabicPeriod"/>
            </a:pPr>
            <a:r>
              <a:rPr lang="da-DK" dirty="0"/>
              <a:t>Kan ikke </a:t>
            </a:r>
            <a:r>
              <a:rPr lang="da-DK" dirty="0" err="1"/>
              <a:t>checke</a:t>
            </a:r>
            <a:r>
              <a:rPr lang="da-DK" dirty="0"/>
              <a:t> flere eller færre passagerer i bilen ind</a:t>
            </a:r>
            <a:r>
              <a:rPr lang="da-DK" dirty="0">
                <a:solidFill>
                  <a:srgbClr val="FF0000"/>
                </a:solidFill>
              </a:rPr>
              <a:t>                      </a:t>
            </a:r>
            <a:r>
              <a:rPr lang="da-DK" dirty="0">
                <a:solidFill>
                  <a:srgbClr val="0070C0"/>
                </a:solidFill>
              </a:rPr>
              <a:t>Det håndterer billetautomaterne uden problemer, dog manuelt ved passagerregistrering. </a:t>
            </a:r>
          </a:p>
          <a:p>
            <a:pPr marL="914400" lvl="1" indent="-457200">
              <a:buFont typeface="+mj-lt"/>
              <a:buAutoNum type="arabicPeriod"/>
            </a:pPr>
            <a:r>
              <a:rPr lang="da-DK" dirty="0"/>
              <a:t>Pendleraftaler til København og for pensionister        </a:t>
            </a:r>
            <a:r>
              <a:rPr lang="da-DK" dirty="0">
                <a:solidFill>
                  <a:srgbClr val="0070C0"/>
                </a:solidFill>
              </a:rPr>
              <a:t>Billige billetter gælder for alle</a:t>
            </a:r>
          </a:p>
          <a:p>
            <a:pPr marL="914400" lvl="1" indent="-457200">
              <a:buFont typeface="+mj-lt"/>
              <a:buAutoNum type="arabicPeriod"/>
            </a:pPr>
            <a:r>
              <a:rPr lang="da-DK" dirty="0"/>
              <a:t>Helt til Kbh. H. på Køge-billet                                          </a:t>
            </a:r>
            <a:r>
              <a:rPr lang="da-DK" dirty="0">
                <a:solidFill>
                  <a:srgbClr val="FF0000"/>
                </a:solidFill>
              </a:rPr>
              <a:t> </a:t>
            </a:r>
            <a:r>
              <a:rPr lang="da-DK" dirty="0">
                <a:solidFill>
                  <a:srgbClr val="0070C0"/>
                </a:solidFill>
              </a:rPr>
              <a:t>Dette er ikke en del af kontrakten</a:t>
            </a:r>
          </a:p>
          <a:p>
            <a:pPr marL="514350" indent="-514350">
              <a:buFont typeface="+mj-lt"/>
              <a:buAutoNum type="arabicPeriod"/>
            </a:pPr>
            <a:endParaRPr lang="da-DK" sz="2800" dirty="0"/>
          </a:p>
        </p:txBody>
      </p:sp>
    </p:spTree>
    <p:extLst>
      <p:ext uri="{BB962C8B-B14F-4D97-AF65-F5344CB8AC3E}">
        <p14:creationId xmlns:p14="http://schemas.microsoft.com/office/powerpoint/2010/main" val="107139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450" y="1910714"/>
            <a:ext cx="4454968" cy="2566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815590"/>
            <a:ext cx="4919979" cy="3689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a-DK" dirty="0"/>
              <a:t>Trafikkontaktrådet 13.09.2018</a:t>
            </a:r>
          </a:p>
        </p:txBody>
      </p:sp>
      <p:sp>
        <p:nvSpPr>
          <p:cNvPr id="4" name="Slide Number Placeholder 3"/>
          <p:cNvSpPr>
            <a:spLocks noGrp="1"/>
          </p:cNvSpPr>
          <p:nvPr>
            <p:ph type="sldNum" sz="quarter" idx="12"/>
          </p:nvPr>
        </p:nvSpPr>
        <p:spPr/>
        <p:txBody>
          <a:bodyPr/>
          <a:lstStyle/>
          <a:p>
            <a:fld id="{02C4DE2A-B7F1-4514-BB6E-1A0755DD1635}" type="slidenum">
              <a:rPr lang="da-DK" smtClean="0"/>
              <a:pPr/>
              <a:t>1</a:t>
            </a:fld>
            <a:endParaRPr lang="da-DK" dirty="0"/>
          </a:p>
        </p:txBody>
      </p:sp>
    </p:spTree>
    <p:extLst>
      <p:ext uri="{BB962C8B-B14F-4D97-AF65-F5344CB8AC3E}">
        <p14:creationId xmlns:p14="http://schemas.microsoft.com/office/powerpoint/2010/main" val="3226145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t>Spørgsmål fra DGI/Bornholms Idrætsråd:</a:t>
            </a:r>
            <a:br>
              <a:rPr lang="da-DK" sz="3600" dirty="0"/>
            </a:br>
            <a:endParaRPr lang="da-DK" sz="3600" b="1" dirty="0"/>
          </a:p>
        </p:txBody>
      </p:sp>
      <p:sp>
        <p:nvSpPr>
          <p:cNvPr id="4" name="Pladsholder til diasnummer 3"/>
          <p:cNvSpPr>
            <a:spLocks noGrp="1"/>
          </p:cNvSpPr>
          <p:nvPr>
            <p:ph type="sldNum" sz="quarter" idx="12"/>
          </p:nvPr>
        </p:nvSpPr>
        <p:spPr/>
        <p:txBody>
          <a:bodyPr/>
          <a:lstStyle/>
          <a:p>
            <a:fld id="{02C4DE2A-B7F1-4514-BB6E-1A0755DD1635}" type="slidenum">
              <a:rPr lang="da-DK" smtClean="0"/>
              <a:pPr/>
              <a:t>19</a:t>
            </a:fld>
            <a:endParaRPr lang="da-DK" dirty="0"/>
          </a:p>
        </p:txBody>
      </p:sp>
      <p:sp>
        <p:nvSpPr>
          <p:cNvPr id="5" name="Pladsholder til indhold 4"/>
          <p:cNvSpPr>
            <a:spLocks noGrp="1"/>
          </p:cNvSpPr>
          <p:nvPr>
            <p:ph idx="1"/>
          </p:nvPr>
        </p:nvSpPr>
        <p:spPr>
          <a:xfrm>
            <a:off x="628650" y="1546860"/>
            <a:ext cx="7267575" cy="4968240"/>
          </a:xfrm>
        </p:spPr>
        <p:txBody>
          <a:bodyPr>
            <a:normAutofit/>
          </a:bodyPr>
          <a:lstStyle/>
          <a:p>
            <a:pPr marL="914400" lvl="1" indent="-457200">
              <a:buFont typeface="+mj-lt"/>
              <a:buAutoNum type="arabicPeriod"/>
            </a:pPr>
            <a:r>
              <a:rPr lang="da-DK" dirty="0"/>
              <a:t>Ændring af billet                                                       </a:t>
            </a:r>
            <a:r>
              <a:rPr lang="da-DK" dirty="0">
                <a:solidFill>
                  <a:srgbClr val="FF0000"/>
                </a:solidFill>
              </a:rPr>
              <a:t> </a:t>
            </a:r>
            <a:r>
              <a:rPr lang="da-DK" dirty="0">
                <a:solidFill>
                  <a:srgbClr val="0070C0"/>
                </a:solidFill>
              </a:rPr>
              <a:t>ML gennemgår direkte med DGI</a:t>
            </a:r>
          </a:p>
          <a:p>
            <a:pPr marL="914400" lvl="1" indent="-457200">
              <a:buFont typeface="+mj-lt"/>
              <a:buAutoNum type="arabicPeriod"/>
            </a:pPr>
            <a:r>
              <a:rPr lang="da-DK" dirty="0"/>
              <a:t>Sletning af reservationer                                                    </a:t>
            </a:r>
            <a:r>
              <a:rPr lang="da-DK" dirty="0">
                <a:solidFill>
                  <a:srgbClr val="FF0000"/>
                </a:solidFill>
              </a:rPr>
              <a:t> </a:t>
            </a:r>
            <a:r>
              <a:rPr lang="da-DK" dirty="0">
                <a:solidFill>
                  <a:srgbClr val="0070C0"/>
                </a:solidFill>
              </a:rPr>
              <a:t>ML gennemgår med DGI  </a:t>
            </a:r>
          </a:p>
          <a:p>
            <a:pPr marL="914400" lvl="1" indent="-457200">
              <a:buFont typeface="+mj-lt"/>
              <a:buAutoNum type="arabicPeriod"/>
            </a:pPr>
            <a:r>
              <a:rPr lang="da-DK" dirty="0"/>
              <a:t>Reservation af kassevogne o.l. over 3.500 kg                     </a:t>
            </a:r>
            <a:r>
              <a:rPr lang="da-DK" dirty="0">
                <a:solidFill>
                  <a:srgbClr val="0070C0"/>
                </a:solidFill>
              </a:rPr>
              <a:t> Der åbnes mere op</a:t>
            </a:r>
          </a:p>
          <a:p>
            <a:pPr marL="514350" indent="-514350">
              <a:buFont typeface="+mj-lt"/>
              <a:buAutoNum type="arabicPeriod"/>
            </a:pPr>
            <a:endParaRPr lang="da-DK" sz="2800" dirty="0"/>
          </a:p>
        </p:txBody>
      </p:sp>
    </p:spTree>
    <p:extLst>
      <p:ext uri="{BB962C8B-B14F-4D97-AF65-F5344CB8AC3E}">
        <p14:creationId xmlns:p14="http://schemas.microsoft.com/office/powerpoint/2010/main" val="258474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t>Spørgsmål fra Aakirkeby Turistfart:</a:t>
            </a:r>
            <a:br>
              <a:rPr lang="da-DK" sz="3600" dirty="0"/>
            </a:br>
            <a:endParaRPr lang="da-DK" sz="3600" b="1" dirty="0"/>
          </a:p>
        </p:txBody>
      </p:sp>
      <p:sp>
        <p:nvSpPr>
          <p:cNvPr id="4" name="Pladsholder til diasnummer 3"/>
          <p:cNvSpPr>
            <a:spLocks noGrp="1"/>
          </p:cNvSpPr>
          <p:nvPr>
            <p:ph type="sldNum" sz="quarter" idx="12"/>
          </p:nvPr>
        </p:nvSpPr>
        <p:spPr/>
        <p:txBody>
          <a:bodyPr/>
          <a:lstStyle/>
          <a:p>
            <a:fld id="{02C4DE2A-B7F1-4514-BB6E-1A0755DD1635}" type="slidenum">
              <a:rPr lang="da-DK" smtClean="0"/>
              <a:pPr/>
              <a:t>20</a:t>
            </a:fld>
            <a:endParaRPr lang="da-DK" dirty="0"/>
          </a:p>
        </p:txBody>
      </p:sp>
      <p:sp>
        <p:nvSpPr>
          <p:cNvPr id="5" name="Pladsholder til indhold 4"/>
          <p:cNvSpPr>
            <a:spLocks noGrp="1"/>
          </p:cNvSpPr>
          <p:nvPr>
            <p:ph idx="1"/>
          </p:nvPr>
        </p:nvSpPr>
        <p:spPr>
          <a:xfrm>
            <a:off x="628650" y="1722120"/>
            <a:ext cx="7267575" cy="4792980"/>
          </a:xfrm>
        </p:spPr>
        <p:txBody>
          <a:bodyPr>
            <a:normAutofit/>
          </a:bodyPr>
          <a:lstStyle/>
          <a:p>
            <a:pPr marL="914400" lvl="1" indent="-457200">
              <a:buFont typeface="+mj-lt"/>
              <a:buAutoNum type="arabicPeriod"/>
            </a:pPr>
            <a:r>
              <a:rPr lang="da-DK" dirty="0"/>
              <a:t>Kan ikke arbejde med differentierede priser                                                     </a:t>
            </a:r>
            <a:r>
              <a:rPr lang="da-DK" dirty="0">
                <a:solidFill>
                  <a:srgbClr val="0070C0"/>
                </a:solidFill>
              </a:rPr>
              <a:t>Begge muligheder er tilgængelige</a:t>
            </a:r>
          </a:p>
          <a:p>
            <a:pPr marL="914400" lvl="1" indent="-457200">
              <a:buFont typeface="+mj-lt"/>
              <a:buAutoNum type="arabicPeriod"/>
            </a:pPr>
            <a:r>
              <a:rPr lang="da-DK" dirty="0"/>
              <a:t>Gebyr ved afbestilling på 20%                                                    </a:t>
            </a:r>
            <a:r>
              <a:rPr lang="da-DK" dirty="0">
                <a:solidFill>
                  <a:srgbClr val="0070C0"/>
                </a:solidFill>
              </a:rPr>
              <a:t>Det er gebyr for refundering. Kan frit flyttes til anden afgang. </a:t>
            </a:r>
            <a:r>
              <a:rPr lang="da-DK" dirty="0">
                <a:solidFill>
                  <a:srgbClr val="FF0000"/>
                </a:solidFill>
              </a:rPr>
              <a:t> </a:t>
            </a:r>
          </a:p>
          <a:p>
            <a:pPr marL="914400" lvl="1" indent="-457200">
              <a:buFont typeface="+mj-lt"/>
              <a:buAutoNum type="arabicPeriod"/>
            </a:pPr>
            <a:r>
              <a:rPr lang="da-DK" dirty="0"/>
              <a:t>Særlige faciliteter for buschauffører                     </a:t>
            </a:r>
            <a:r>
              <a:rPr lang="da-DK" dirty="0">
                <a:solidFill>
                  <a:srgbClr val="FF0000"/>
                </a:solidFill>
              </a:rPr>
              <a:t>: </a:t>
            </a:r>
            <a:r>
              <a:rPr lang="da-DK" dirty="0">
                <a:solidFill>
                  <a:srgbClr val="0070C0"/>
                </a:solidFill>
              </a:rPr>
              <a:t>Behov vil blive vurderet</a:t>
            </a:r>
          </a:p>
          <a:p>
            <a:pPr marL="914400" lvl="1" indent="-457200">
              <a:buFont typeface="+mj-lt"/>
              <a:buAutoNum type="arabicPeriod"/>
            </a:pPr>
            <a:r>
              <a:rPr lang="da-DK" dirty="0" err="1"/>
              <a:t>Bakning</a:t>
            </a:r>
            <a:r>
              <a:rPr lang="da-DK" dirty="0"/>
              <a:t> af busser ombord.                                          </a:t>
            </a:r>
            <a:r>
              <a:rPr lang="da-DK" dirty="0">
                <a:solidFill>
                  <a:srgbClr val="FF0000"/>
                </a:solidFill>
              </a:rPr>
              <a:t>  </a:t>
            </a:r>
            <a:r>
              <a:rPr lang="da-DK" dirty="0">
                <a:solidFill>
                  <a:srgbClr val="0070C0"/>
                </a:solidFill>
              </a:rPr>
              <a:t>Bliver evalueret i forhold til situation</a:t>
            </a:r>
          </a:p>
          <a:p>
            <a:pPr marL="914400" lvl="1" indent="-457200">
              <a:buFont typeface="+mj-lt"/>
              <a:buAutoNum type="arabicPeriod"/>
            </a:pPr>
            <a:r>
              <a:rPr lang="da-DK" dirty="0"/>
              <a:t>Offentliggørelse af priser, fartplan samt åbning for reservation for 2019                                                 </a:t>
            </a:r>
            <a:r>
              <a:rPr lang="da-DK" dirty="0">
                <a:solidFill>
                  <a:srgbClr val="FF0000"/>
                </a:solidFill>
              </a:rPr>
              <a:t> </a:t>
            </a:r>
            <a:r>
              <a:rPr lang="da-DK" dirty="0">
                <a:solidFill>
                  <a:srgbClr val="0070C0"/>
                </a:solidFill>
              </a:rPr>
              <a:t>Offentligt i forbindelse med høring i TRK. Der åbnes for reservationer 2019 i næste uge. </a:t>
            </a:r>
          </a:p>
          <a:p>
            <a:pPr marL="514350" indent="-514350">
              <a:buFont typeface="+mj-lt"/>
              <a:buAutoNum type="arabicPeriod"/>
            </a:pPr>
            <a:endParaRPr lang="da-DK" sz="2800" dirty="0"/>
          </a:p>
        </p:txBody>
      </p:sp>
    </p:spTree>
    <p:extLst>
      <p:ext uri="{BB962C8B-B14F-4D97-AF65-F5344CB8AC3E}">
        <p14:creationId xmlns:p14="http://schemas.microsoft.com/office/powerpoint/2010/main" val="198083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t>Spørgsmål fra Aakirkeby Turistfart:</a:t>
            </a:r>
            <a:br>
              <a:rPr lang="da-DK" sz="3600" dirty="0"/>
            </a:br>
            <a:endParaRPr lang="da-DK" sz="3600" b="1" dirty="0"/>
          </a:p>
        </p:txBody>
      </p:sp>
      <p:sp>
        <p:nvSpPr>
          <p:cNvPr id="4" name="Pladsholder til diasnummer 3"/>
          <p:cNvSpPr>
            <a:spLocks noGrp="1"/>
          </p:cNvSpPr>
          <p:nvPr>
            <p:ph type="sldNum" sz="quarter" idx="12"/>
          </p:nvPr>
        </p:nvSpPr>
        <p:spPr/>
        <p:txBody>
          <a:bodyPr/>
          <a:lstStyle/>
          <a:p>
            <a:fld id="{02C4DE2A-B7F1-4514-BB6E-1A0755DD1635}" type="slidenum">
              <a:rPr lang="da-DK" smtClean="0"/>
              <a:pPr/>
              <a:t>21</a:t>
            </a:fld>
            <a:endParaRPr lang="da-DK" dirty="0"/>
          </a:p>
        </p:txBody>
      </p:sp>
      <p:sp>
        <p:nvSpPr>
          <p:cNvPr id="5" name="Pladsholder til indhold 4"/>
          <p:cNvSpPr>
            <a:spLocks noGrp="1"/>
          </p:cNvSpPr>
          <p:nvPr>
            <p:ph idx="1"/>
          </p:nvPr>
        </p:nvSpPr>
        <p:spPr>
          <a:xfrm>
            <a:off x="628650" y="1722120"/>
            <a:ext cx="7267575" cy="4792980"/>
          </a:xfrm>
        </p:spPr>
        <p:txBody>
          <a:bodyPr>
            <a:normAutofit/>
          </a:bodyPr>
          <a:lstStyle/>
          <a:p>
            <a:pPr marL="914400" lvl="1" indent="-457200">
              <a:buFont typeface="+mj-lt"/>
              <a:buAutoNum type="arabicPeriod"/>
            </a:pPr>
            <a:r>
              <a:rPr lang="da-DK" dirty="0"/>
              <a:t>Kundenummer, tyske kunder                                                       </a:t>
            </a:r>
            <a:r>
              <a:rPr lang="da-DK" dirty="0">
                <a:solidFill>
                  <a:srgbClr val="0070C0"/>
                </a:solidFill>
              </a:rPr>
              <a:t> Alle kunder behandles ens.</a:t>
            </a:r>
          </a:p>
          <a:p>
            <a:pPr marL="914400" lvl="1" indent="-457200">
              <a:buFont typeface="+mj-lt"/>
              <a:buAutoNum type="arabicPeriod"/>
            </a:pPr>
            <a:r>
              <a:rPr lang="da-DK" dirty="0"/>
              <a:t>Efterspørgsel efter 24 timers billet                                                    </a:t>
            </a:r>
            <a:r>
              <a:rPr lang="da-DK" dirty="0">
                <a:solidFill>
                  <a:srgbClr val="FF0000"/>
                </a:solidFill>
              </a:rPr>
              <a:t> </a:t>
            </a:r>
            <a:r>
              <a:rPr lang="da-DK" dirty="0">
                <a:solidFill>
                  <a:srgbClr val="0070C0"/>
                </a:solidFill>
              </a:rPr>
              <a:t>Rabat gives i forhold til efterspørgslen og ikke rejsemønster  </a:t>
            </a:r>
          </a:p>
          <a:p>
            <a:pPr marL="914400" lvl="1" indent="-457200">
              <a:buFont typeface="+mj-lt"/>
              <a:buAutoNum type="arabicPeriod"/>
            </a:pPr>
            <a:r>
              <a:rPr lang="da-DK" dirty="0"/>
              <a:t>Gruppemenuer til buspassagerer ønskes tilsendt                           </a:t>
            </a:r>
            <a:r>
              <a:rPr lang="da-DK" dirty="0">
                <a:solidFill>
                  <a:srgbClr val="FF0000"/>
                </a:solidFill>
              </a:rPr>
              <a:t> </a:t>
            </a:r>
            <a:r>
              <a:rPr lang="da-DK" dirty="0">
                <a:solidFill>
                  <a:srgbClr val="0070C0"/>
                </a:solidFill>
              </a:rPr>
              <a:t>Det kommer!</a:t>
            </a:r>
          </a:p>
          <a:p>
            <a:pPr marL="457200" lvl="1" indent="0">
              <a:buNone/>
            </a:pPr>
            <a:endParaRPr lang="da-DK" sz="2800" dirty="0"/>
          </a:p>
        </p:txBody>
      </p:sp>
    </p:spTree>
    <p:extLst>
      <p:ext uri="{BB962C8B-B14F-4D97-AF65-F5344CB8AC3E}">
        <p14:creationId xmlns:p14="http://schemas.microsoft.com/office/powerpoint/2010/main" val="3469955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t>Spørgsmål fra BRK og </a:t>
            </a:r>
            <a:r>
              <a:rPr lang="da-DK" sz="3600" dirty="0" err="1"/>
              <a:t>BornTrans</a:t>
            </a:r>
            <a:r>
              <a:rPr lang="da-DK" sz="3600" dirty="0"/>
              <a:t>:</a:t>
            </a:r>
            <a:br>
              <a:rPr lang="da-DK" sz="3600" dirty="0"/>
            </a:br>
            <a:endParaRPr lang="da-DK" sz="3600" b="1" dirty="0"/>
          </a:p>
        </p:txBody>
      </p:sp>
      <p:sp>
        <p:nvSpPr>
          <p:cNvPr id="4" name="Pladsholder til diasnummer 3"/>
          <p:cNvSpPr>
            <a:spLocks noGrp="1"/>
          </p:cNvSpPr>
          <p:nvPr>
            <p:ph type="sldNum" sz="quarter" idx="12"/>
          </p:nvPr>
        </p:nvSpPr>
        <p:spPr/>
        <p:txBody>
          <a:bodyPr/>
          <a:lstStyle/>
          <a:p>
            <a:fld id="{02C4DE2A-B7F1-4514-BB6E-1A0755DD1635}" type="slidenum">
              <a:rPr lang="da-DK" smtClean="0"/>
              <a:pPr/>
              <a:t>22</a:t>
            </a:fld>
            <a:endParaRPr lang="da-DK" dirty="0"/>
          </a:p>
        </p:txBody>
      </p:sp>
      <p:sp>
        <p:nvSpPr>
          <p:cNvPr id="5" name="Pladsholder til indhold 4"/>
          <p:cNvSpPr>
            <a:spLocks noGrp="1"/>
          </p:cNvSpPr>
          <p:nvPr>
            <p:ph idx="1"/>
          </p:nvPr>
        </p:nvSpPr>
        <p:spPr>
          <a:xfrm>
            <a:off x="628650" y="1722120"/>
            <a:ext cx="7267575" cy="4792980"/>
          </a:xfrm>
        </p:spPr>
        <p:txBody>
          <a:bodyPr>
            <a:normAutofit/>
          </a:bodyPr>
          <a:lstStyle/>
          <a:p>
            <a:pPr marL="914400" lvl="1" indent="-457200">
              <a:buFont typeface="+mj-lt"/>
              <a:buAutoNum type="arabicPeriod"/>
            </a:pPr>
            <a:r>
              <a:rPr lang="da-DK" dirty="0"/>
              <a:t>Førerløs handicapbil til reparation i Kbh.                                                       </a:t>
            </a:r>
            <a:r>
              <a:rPr lang="da-DK" dirty="0">
                <a:solidFill>
                  <a:srgbClr val="0070C0"/>
                </a:solidFill>
              </a:rPr>
              <a:t> Bør kunne håndteres på autotrailere</a:t>
            </a:r>
          </a:p>
          <a:p>
            <a:pPr marL="914400" lvl="1" indent="-457200">
              <a:buFont typeface="+mj-lt"/>
              <a:buAutoNum type="arabicPeriod"/>
            </a:pPr>
            <a:r>
              <a:rPr lang="da-DK" dirty="0"/>
              <a:t>Håndtering af anden førerløst transport                                                    </a:t>
            </a:r>
            <a:r>
              <a:rPr lang="da-DK" dirty="0">
                <a:solidFill>
                  <a:srgbClr val="0070C0"/>
                </a:solidFill>
              </a:rPr>
              <a:t>Lastbiler o.l. kan håndteres, hvis der er kapacitet for 300 kr. pr. håndtering.   </a:t>
            </a:r>
          </a:p>
          <a:p>
            <a:pPr marL="457200" lvl="1" indent="0">
              <a:buNone/>
            </a:pPr>
            <a:endParaRPr lang="da-DK" sz="2800" dirty="0"/>
          </a:p>
        </p:txBody>
      </p:sp>
    </p:spTree>
    <p:extLst>
      <p:ext uri="{BB962C8B-B14F-4D97-AF65-F5344CB8AC3E}">
        <p14:creationId xmlns:p14="http://schemas.microsoft.com/office/powerpoint/2010/main" val="2656715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b="1" dirty="0"/>
              <a:t>Tilbud: Pendlerbilletter til erhverv.</a:t>
            </a:r>
          </a:p>
        </p:txBody>
      </p:sp>
      <p:sp>
        <p:nvSpPr>
          <p:cNvPr id="4" name="Pladsholder til diasnummer 3"/>
          <p:cNvSpPr>
            <a:spLocks noGrp="1"/>
          </p:cNvSpPr>
          <p:nvPr>
            <p:ph type="sldNum" sz="quarter" idx="12"/>
          </p:nvPr>
        </p:nvSpPr>
        <p:spPr/>
        <p:txBody>
          <a:bodyPr/>
          <a:lstStyle/>
          <a:p>
            <a:fld id="{02C4DE2A-B7F1-4514-BB6E-1A0755DD1635}" type="slidenum">
              <a:rPr lang="da-DK" smtClean="0"/>
              <a:pPr/>
              <a:t>23</a:t>
            </a:fld>
            <a:endParaRPr lang="da-DK" dirty="0"/>
          </a:p>
        </p:txBody>
      </p:sp>
      <p:sp>
        <p:nvSpPr>
          <p:cNvPr id="5" name="Pladsholder til indhold 4"/>
          <p:cNvSpPr>
            <a:spLocks noGrp="1"/>
          </p:cNvSpPr>
          <p:nvPr>
            <p:ph idx="1"/>
          </p:nvPr>
        </p:nvSpPr>
        <p:spPr/>
        <p:txBody>
          <a:bodyPr>
            <a:normAutofit/>
          </a:bodyPr>
          <a:lstStyle/>
          <a:p>
            <a:endParaRPr lang="da-DK" dirty="0"/>
          </a:p>
          <a:p>
            <a:endParaRPr lang="da-DK" dirty="0"/>
          </a:p>
          <a:p>
            <a:endParaRPr lang="da-DK" dirty="0"/>
          </a:p>
          <a:p>
            <a:endParaRPr lang="da-DK" dirty="0"/>
          </a:p>
        </p:txBody>
      </p:sp>
      <p:sp>
        <p:nvSpPr>
          <p:cNvPr id="3" name="Rektangel 2"/>
          <p:cNvSpPr/>
          <p:nvPr/>
        </p:nvSpPr>
        <p:spPr>
          <a:xfrm>
            <a:off x="942975" y="1447800"/>
            <a:ext cx="7181850" cy="4247317"/>
          </a:xfrm>
          <a:prstGeom prst="rect">
            <a:avLst/>
          </a:prstGeom>
        </p:spPr>
        <p:txBody>
          <a:bodyPr wrap="square">
            <a:spAutoFit/>
          </a:bodyPr>
          <a:lstStyle/>
          <a:p>
            <a:r>
              <a:rPr lang="da-DK" dirty="0"/>
              <a:t>Den pendlerordning, som Færgekontrakten definerer og Molslinjen tilbyder, er rettet mod personer, som rejser hyppigt til f.eks. arbejdssted, uddannelse, fritidsaktivitet o.l.</a:t>
            </a:r>
          </a:p>
          <a:p>
            <a:r>
              <a:rPr lang="da-DK" dirty="0"/>
              <a:t> </a:t>
            </a:r>
          </a:p>
          <a:p>
            <a:r>
              <a:rPr lang="da-DK" dirty="0"/>
              <a:t>TRK opfordrede på mødet d. 7. juni 2018 Molslinjen til at udvikle pendlerbilletter til erhverv, hvor et firma på samme CVR-nummer kan have flere køretøjer på samme aftale. Den nye særlige erhvervspendleraftale, skal tilbyde en fast pendlerpris for køretøjet efter de første 2 overfarter.</a:t>
            </a:r>
          </a:p>
          <a:p>
            <a:r>
              <a:rPr lang="da-DK" dirty="0"/>
              <a:t> </a:t>
            </a:r>
          </a:p>
          <a:p>
            <a:r>
              <a:rPr lang="da-DK" dirty="0"/>
              <a:t>Ifølge færgekontraktens pkt. 4.1 i Ydelsesspecifikationen skal nye billettyper efter høring i TRK godkendes af TRM. </a:t>
            </a:r>
          </a:p>
          <a:p>
            <a:r>
              <a:rPr lang="da-DK" dirty="0"/>
              <a:t> </a:t>
            </a:r>
          </a:p>
          <a:p>
            <a:r>
              <a:rPr lang="da-DK" dirty="0"/>
              <a:t>Forslag om nye pendlerbilletter til erhverv (priser og pristrapper for 2018 og 2019 er vedlagt):</a:t>
            </a:r>
          </a:p>
          <a:p>
            <a:r>
              <a:rPr lang="da-DK" dirty="0"/>
              <a:t> </a:t>
            </a:r>
          </a:p>
        </p:txBody>
      </p:sp>
    </p:spTree>
    <p:extLst>
      <p:ext uri="{BB962C8B-B14F-4D97-AF65-F5344CB8AC3E}">
        <p14:creationId xmlns:p14="http://schemas.microsoft.com/office/powerpoint/2010/main" val="3638489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b="1" dirty="0"/>
              <a:t>Tilbud: Pendlerbilletter til erhverv.</a:t>
            </a:r>
          </a:p>
        </p:txBody>
      </p:sp>
      <p:sp>
        <p:nvSpPr>
          <p:cNvPr id="4" name="Pladsholder til diasnummer 3"/>
          <p:cNvSpPr>
            <a:spLocks noGrp="1"/>
          </p:cNvSpPr>
          <p:nvPr>
            <p:ph type="sldNum" sz="quarter" idx="12"/>
          </p:nvPr>
        </p:nvSpPr>
        <p:spPr/>
        <p:txBody>
          <a:bodyPr/>
          <a:lstStyle/>
          <a:p>
            <a:fld id="{02C4DE2A-B7F1-4514-BB6E-1A0755DD1635}" type="slidenum">
              <a:rPr lang="da-DK" smtClean="0"/>
              <a:pPr/>
              <a:t>24</a:t>
            </a:fld>
            <a:endParaRPr lang="da-DK" dirty="0"/>
          </a:p>
        </p:txBody>
      </p:sp>
      <p:sp>
        <p:nvSpPr>
          <p:cNvPr id="5" name="Pladsholder til indhold 4"/>
          <p:cNvSpPr>
            <a:spLocks noGrp="1"/>
          </p:cNvSpPr>
          <p:nvPr>
            <p:ph idx="1"/>
          </p:nvPr>
        </p:nvSpPr>
        <p:spPr/>
        <p:txBody>
          <a:bodyPr>
            <a:normAutofit/>
          </a:bodyPr>
          <a:lstStyle/>
          <a:p>
            <a:endParaRPr lang="da-DK" dirty="0"/>
          </a:p>
          <a:p>
            <a:endParaRPr lang="da-DK" dirty="0"/>
          </a:p>
          <a:p>
            <a:endParaRPr lang="da-DK" dirty="0"/>
          </a:p>
          <a:p>
            <a:endParaRPr lang="da-DK" dirty="0"/>
          </a:p>
        </p:txBody>
      </p:sp>
      <p:sp>
        <p:nvSpPr>
          <p:cNvPr id="3" name="Rektangel 2"/>
          <p:cNvSpPr/>
          <p:nvPr/>
        </p:nvSpPr>
        <p:spPr>
          <a:xfrm>
            <a:off x="1038225" y="1076325"/>
            <a:ext cx="7686675" cy="5078313"/>
          </a:xfrm>
          <a:prstGeom prst="rect">
            <a:avLst/>
          </a:prstGeom>
        </p:spPr>
        <p:txBody>
          <a:bodyPr wrap="square">
            <a:spAutoFit/>
          </a:bodyPr>
          <a:lstStyle/>
          <a:p>
            <a:endParaRPr lang="da-DK" dirty="0"/>
          </a:p>
          <a:p>
            <a:r>
              <a:rPr lang="da-DK" dirty="0"/>
              <a:t> </a:t>
            </a:r>
          </a:p>
          <a:p>
            <a:r>
              <a:rPr lang="da-DK" dirty="0"/>
              <a:t>1.	Virksomhed kan oprette virksomhedsaftale på CVR-nummer og tilknytte alle virksomhedens køretøjer med registreringsnummer.</a:t>
            </a:r>
          </a:p>
          <a:p>
            <a:endParaRPr lang="da-DK" dirty="0"/>
          </a:p>
          <a:p>
            <a:r>
              <a:rPr lang="da-DK" dirty="0"/>
              <a:t>2.	Virksomheden skal oprette en pendleraftale pr. køretøj.</a:t>
            </a:r>
          </a:p>
          <a:p>
            <a:r>
              <a:rPr lang="da-DK" dirty="0"/>
              <a:t> </a:t>
            </a:r>
          </a:p>
          <a:p>
            <a:r>
              <a:rPr lang="da-DK" dirty="0"/>
              <a:t>3.	Overfarter på pendleraftaler for køretøjer af samme kategori (f.eks. kategorien ”personbil, lav” eller kategorien ”høj personbil med anhænger”) tæller med i samme pristrappe.</a:t>
            </a:r>
          </a:p>
          <a:p>
            <a:endParaRPr lang="da-DK" dirty="0"/>
          </a:p>
          <a:p>
            <a:r>
              <a:rPr lang="da-DK" dirty="0"/>
              <a:t>4.	Billetter kan reserveres på aftalen.</a:t>
            </a:r>
          </a:p>
          <a:p>
            <a:endParaRPr lang="da-DK" dirty="0"/>
          </a:p>
          <a:p>
            <a:r>
              <a:rPr lang="da-DK" dirty="0"/>
              <a:t>5.	Aftalen kan også benyttes til check-in uden reservation (OBS: ikke pladsgaranti)</a:t>
            </a:r>
          </a:p>
          <a:p>
            <a:endParaRPr lang="da-DK" dirty="0"/>
          </a:p>
          <a:p>
            <a:r>
              <a:rPr lang="da-DK" dirty="0"/>
              <a:t>6.	Billetter betales ved reservation jf. pkt. 4. Hvis aftalen benyttes uden reservation til check-in jf. pkt. 5 betales ved check-in.</a:t>
            </a:r>
          </a:p>
        </p:txBody>
      </p:sp>
    </p:spTree>
    <p:extLst>
      <p:ext uri="{BB962C8B-B14F-4D97-AF65-F5344CB8AC3E}">
        <p14:creationId xmlns:p14="http://schemas.microsoft.com/office/powerpoint/2010/main" val="1862632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5824" y="114300"/>
            <a:ext cx="7629525" cy="1038223"/>
          </a:xfrm>
        </p:spPr>
        <p:txBody>
          <a:bodyPr>
            <a:normAutofit fontScale="90000"/>
          </a:bodyPr>
          <a:lstStyle/>
          <a:p>
            <a:r>
              <a:rPr lang="da-DK" sz="3600" b="1" dirty="0"/>
              <a:t>COWI-rapport: Pendlerbilletter, Erhverv.</a:t>
            </a:r>
          </a:p>
        </p:txBody>
      </p:sp>
      <p:sp>
        <p:nvSpPr>
          <p:cNvPr id="4" name="Pladsholder til diasnummer 3"/>
          <p:cNvSpPr>
            <a:spLocks noGrp="1"/>
          </p:cNvSpPr>
          <p:nvPr>
            <p:ph type="sldNum" sz="quarter" idx="12"/>
          </p:nvPr>
        </p:nvSpPr>
        <p:spPr/>
        <p:txBody>
          <a:bodyPr/>
          <a:lstStyle/>
          <a:p>
            <a:fld id="{02C4DE2A-B7F1-4514-BB6E-1A0755DD1635}" type="slidenum">
              <a:rPr lang="da-DK" smtClean="0"/>
              <a:pPr/>
              <a:t>25</a:t>
            </a:fld>
            <a:endParaRPr lang="da-DK" dirty="0"/>
          </a:p>
        </p:txBody>
      </p:sp>
      <p:sp>
        <p:nvSpPr>
          <p:cNvPr id="5" name="Pladsholder til indhold 4"/>
          <p:cNvSpPr>
            <a:spLocks noGrp="1"/>
          </p:cNvSpPr>
          <p:nvPr>
            <p:ph idx="1"/>
          </p:nvPr>
        </p:nvSpPr>
        <p:spPr/>
        <p:txBody>
          <a:bodyPr>
            <a:normAutofit/>
          </a:bodyPr>
          <a:lstStyle/>
          <a:p>
            <a:endParaRPr lang="da-DK" dirty="0"/>
          </a:p>
          <a:p>
            <a:endParaRPr lang="da-DK" dirty="0"/>
          </a:p>
          <a:p>
            <a:endParaRPr lang="da-DK" dirty="0"/>
          </a:p>
          <a:p>
            <a:endParaRPr lang="da-D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552574"/>
            <a:ext cx="7380461" cy="445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511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Øvrigt vedr. færgebetjening af Bornholm</a:t>
            </a:r>
          </a:p>
        </p:txBody>
      </p:sp>
      <p:sp>
        <p:nvSpPr>
          <p:cNvPr id="4" name="Pladsholder til diasnummer 3"/>
          <p:cNvSpPr>
            <a:spLocks noGrp="1"/>
          </p:cNvSpPr>
          <p:nvPr>
            <p:ph type="sldNum" sz="quarter" idx="12"/>
          </p:nvPr>
        </p:nvSpPr>
        <p:spPr/>
        <p:txBody>
          <a:bodyPr/>
          <a:lstStyle/>
          <a:p>
            <a:fld id="{02C4DE2A-B7F1-4514-BB6E-1A0755DD1635}" type="slidenum">
              <a:rPr lang="da-DK" smtClean="0"/>
              <a:pPr/>
              <a:t>26</a:t>
            </a:fld>
            <a:endParaRPr lang="da-DK" dirty="0"/>
          </a:p>
        </p:txBody>
      </p:sp>
      <p:sp>
        <p:nvSpPr>
          <p:cNvPr id="3" name="Pladsholder til indhold 2"/>
          <p:cNvSpPr>
            <a:spLocks noGrp="1"/>
          </p:cNvSpPr>
          <p:nvPr>
            <p:ph idx="1"/>
          </p:nvPr>
        </p:nvSpPr>
        <p:spPr>
          <a:xfrm>
            <a:off x="695324" y="1825625"/>
            <a:ext cx="7820025" cy="3308350"/>
          </a:xfrm>
        </p:spPr>
        <p:txBody>
          <a:bodyPr/>
          <a:lstStyle/>
          <a:p>
            <a:r>
              <a:rPr lang="da-DK" dirty="0"/>
              <a:t>Spørgsmål ?</a:t>
            </a:r>
          </a:p>
        </p:txBody>
      </p:sp>
    </p:spTree>
    <p:extLst>
      <p:ext uri="{BB962C8B-B14F-4D97-AF65-F5344CB8AC3E}">
        <p14:creationId xmlns:p14="http://schemas.microsoft.com/office/powerpoint/2010/main" val="104204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b="1" dirty="0"/>
              <a:t>Agenda</a:t>
            </a:r>
          </a:p>
        </p:txBody>
      </p:sp>
      <p:sp>
        <p:nvSpPr>
          <p:cNvPr id="4" name="Pladsholder til diasnummer 3"/>
          <p:cNvSpPr>
            <a:spLocks noGrp="1"/>
          </p:cNvSpPr>
          <p:nvPr>
            <p:ph type="sldNum" sz="quarter" idx="12"/>
          </p:nvPr>
        </p:nvSpPr>
        <p:spPr/>
        <p:txBody>
          <a:bodyPr/>
          <a:lstStyle/>
          <a:p>
            <a:fld id="{02C4DE2A-B7F1-4514-BB6E-1A0755DD1635}" type="slidenum">
              <a:rPr lang="da-DK" smtClean="0"/>
              <a:pPr/>
              <a:t>2</a:t>
            </a:fld>
            <a:endParaRPr lang="da-DK" dirty="0"/>
          </a:p>
        </p:txBody>
      </p:sp>
      <p:sp>
        <p:nvSpPr>
          <p:cNvPr id="5" name="Pladsholder til indhold 4"/>
          <p:cNvSpPr>
            <a:spLocks noGrp="1"/>
          </p:cNvSpPr>
          <p:nvPr>
            <p:ph idx="1"/>
          </p:nvPr>
        </p:nvSpPr>
        <p:spPr/>
        <p:txBody>
          <a:bodyPr>
            <a:normAutofit/>
          </a:bodyPr>
          <a:lstStyle/>
          <a:p>
            <a:pPr marL="514350" indent="-514350">
              <a:buFont typeface="+mj-lt"/>
              <a:buAutoNum type="arabicPeriod"/>
            </a:pPr>
            <a:r>
              <a:rPr lang="da-DK" dirty="0"/>
              <a:t>Opstart for Bornholmslinjen 01.09.18</a:t>
            </a:r>
          </a:p>
          <a:p>
            <a:pPr marL="514350" indent="-514350">
              <a:buFont typeface="+mj-lt"/>
              <a:buAutoNum type="arabicPeriod"/>
            </a:pPr>
            <a:endParaRPr lang="da-DK" dirty="0"/>
          </a:p>
          <a:p>
            <a:pPr marL="514350" indent="-514350">
              <a:buFont typeface="+mj-lt"/>
              <a:buAutoNum type="arabicPeriod"/>
            </a:pPr>
            <a:r>
              <a:rPr lang="da-DK" dirty="0"/>
              <a:t>Spørgsmål fra medlemmer</a:t>
            </a:r>
          </a:p>
          <a:p>
            <a:pPr marL="514350" indent="-514350">
              <a:buFont typeface="+mj-lt"/>
              <a:buAutoNum type="arabicPeriod"/>
            </a:pPr>
            <a:endParaRPr lang="da-DK" dirty="0"/>
          </a:p>
          <a:p>
            <a:pPr marL="514350" indent="-514350">
              <a:buFont typeface="+mj-lt"/>
              <a:buAutoNum type="arabicPeriod"/>
            </a:pPr>
            <a:r>
              <a:rPr lang="da-DK" dirty="0"/>
              <a:t>Pendlerbilletter – tilbud til erhverv</a:t>
            </a:r>
          </a:p>
          <a:p>
            <a:pPr marL="514350" indent="-514350">
              <a:buFont typeface="+mj-lt"/>
              <a:buAutoNum type="arabicPeriod"/>
            </a:pPr>
            <a:endParaRPr lang="da-DK" dirty="0"/>
          </a:p>
          <a:p>
            <a:pPr marL="514350" indent="-514350">
              <a:buFont typeface="+mj-lt"/>
              <a:buAutoNum type="arabicPeriod"/>
            </a:pPr>
            <a:r>
              <a:rPr lang="da-DK" dirty="0"/>
              <a:t>Øvrigt</a:t>
            </a:r>
          </a:p>
          <a:p>
            <a:endParaRPr lang="da-DK" dirty="0"/>
          </a:p>
          <a:p>
            <a:endParaRPr lang="da-DK" dirty="0"/>
          </a:p>
          <a:p>
            <a:endParaRPr lang="da-DK" dirty="0"/>
          </a:p>
        </p:txBody>
      </p:sp>
    </p:spTree>
    <p:extLst>
      <p:ext uri="{BB962C8B-B14F-4D97-AF65-F5344CB8AC3E}">
        <p14:creationId xmlns:p14="http://schemas.microsoft.com/office/powerpoint/2010/main" val="1396445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b="1" dirty="0"/>
              <a:t>Opstart for Bornholmslinjen 01.09.18</a:t>
            </a:r>
          </a:p>
        </p:txBody>
      </p:sp>
      <p:sp>
        <p:nvSpPr>
          <p:cNvPr id="4" name="Pladsholder til diasnummer 3"/>
          <p:cNvSpPr>
            <a:spLocks noGrp="1"/>
          </p:cNvSpPr>
          <p:nvPr>
            <p:ph type="sldNum" sz="quarter" idx="12"/>
          </p:nvPr>
        </p:nvSpPr>
        <p:spPr/>
        <p:txBody>
          <a:bodyPr/>
          <a:lstStyle/>
          <a:p>
            <a:fld id="{02C4DE2A-B7F1-4514-BB6E-1A0755DD1635}" type="slidenum">
              <a:rPr lang="da-DK" smtClean="0"/>
              <a:pPr/>
              <a:t>3</a:t>
            </a:fld>
            <a:endParaRPr lang="da-DK" dirty="0"/>
          </a:p>
        </p:txBody>
      </p:sp>
      <p:sp>
        <p:nvSpPr>
          <p:cNvPr id="5" name="Pladsholder til indhold 4"/>
          <p:cNvSpPr>
            <a:spLocks noGrp="1"/>
          </p:cNvSpPr>
          <p:nvPr>
            <p:ph idx="1"/>
          </p:nvPr>
        </p:nvSpPr>
        <p:spPr/>
        <p:txBody>
          <a:bodyPr>
            <a:normAutofit/>
          </a:bodyPr>
          <a:lstStyle/>
          <a:p>
            <a:pPr marL="514350" indent="-514350">
              <a:buFont typeface="+mj-lt"/>
              <a:buAutoNum type="arabicPeriod"/>
            </a:pPr>
            <a:r>
              <a:rPr lang="da-DK" dirty="0"/>
              <a:t>Åbent skib M/F Hammershus</a:t>
            </a:r>
          </a:p>
          <a:p>
            <a:pPr marL="514350" indent="-514350">
              <a:buFont typeface="+mj-lt"/>
              <a:buAutoNum type="arabicPeriod"/>
            </a:pPr>
            <a:endParaRPr lang="da-DK" dirty="0"/>
          </a:p>
          <a:p>
            <a:pPr marL="514350" indent="-514350">
              <a:buFont typeface="+mj-lt"/>
              <a:buAutoNum type="arabicPeriod"/>
            </a:pPr>
            <a:r>
              <a:rPr lang="da-DK" dirty="0"/>
              <a:t>Første afgang Express 1 kl. 06:30</a:t>
            </a:r>
          </a:p>
          <a:p>
            <a:pPr marL="514350" indent="-514350">
              <a:buFont typeface="+mj-lt"/>
              <a:buAutoNum type="arabicPeriod"/>
            </a:pPr>
            <a:endParaRPr lang="da-DK" dirty="0"/>
          </a:p>
          <a:p>
            <a:pPr marL="514350" indent="-514350">
              <a:buFont typeface="+mj-lt"/>
              <a:buAutoNum type="arabicPeriod"/>
            </a:pPr>
            <a:r>
              <a:rPr lang="da-DK" dirty="0"/>
              <a:t>Første afgang M/F Hammershus kl. 08:00</a:t>
            </a:r>
          </a:p>
          <a:p>
            <a:pPr marL="514350" indent="-514350">
              <a:buFont typeface="+mj-lt"/>
              <a:buAutoNum type="arabicPeriod"/>
            </a:pPr>
            <a:endParaRPr lang="da-DK" dirty="0"/>
          </a:p>
          <a:p>
            <a:pPr marL="514350" indent="-514350">
              <a:buFont typeface="+mj-lt"/>
              <a:buAutoNum type="arabicPeriod"/>
            </a:pPr>
            <a:r>
              <a:rPr lang="da-DK" dirty="0"/>
              <a:t>+200 nye ansatte på Bornholm i drift</a:t>
            </a:r>
          </a:p>
          <a:p>
            <a:pPr marL="514350" indent="-514350">
              <a:buFont typeface="+mj-lt"/>
              <a:buAutoNum type="arabicPeriod"/>
            </a:pPr>
            <a:endParaRPr lang="da-DK" dirty="0"/>
          </a:p>
          <a:p>
            <a:pPr marL="514350" indent="-514350">
              <a:buFont typeface="+mj-lt"/>
              <a:buAutoNum type="arabicPeriod"/>
            </a:pPr>
            <a:endParaRPr lang="da-DK" dirty="0"/>
          </a:p>
          <a:p>
            <a:endParaRPr lang="da-DK" dirty="0"/>
          </a:p>
          <a:p>
            <a:endParaRPr lang="da-DK" dirty="0"/>
          </a:p>
          <a:p>
            <a:endParaRPr lang="da-DK" dirty="0"/>
          </a:p>
        </p:txBody>
      </p:sp>
    </p:spTree>
    <p:extLst>
      <p:ext uri="{BB962C8B-B14F-4D97-AF65-F5344CB8AC3E}">
        <p14:creationId xmlns:p14="http://schemas.microsoft.com/office/powerpoint/2010/main" val="287729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b="1" dirty="0"/>
              <a:t>Opstart: Trafik uge 36 i 2017 og 2018</a:t>
            </a:r>
          </a:p>
        </p:txBody>
      </p:sp>
      <p:sp>
        <p:nvSpPr>
          <p:cNvPr id="4" name="Pladsholder til diasnummer 3"/>
          <p:cNvSpPr>
            <a:spLocks noGrp="1"/>
          </p:cNvSpPr>
          <p:nvPr>
            <p:ph type="sldNum" sz="quarter" idx="12"/>
          </p:nvPr>
        </p:nvSpPr>
        <p:spPr/>
        <p:txBody>
          <a:bodyPr/>
          <a:lstStyle/>
          <a:p>
            <a:fld id="{02C4DE2A-B7F1-4514-BB6E-1A0755DD1635}" type="slidenum">
              <a:rPr lang="da-DK" smtClean="0"/>
              <a:pPr/>
              <a:t>4</a:t>
            </a:fld>
            <a:endParaRPr lang="da-DK" dirty="0"/>
          </a:p>
        </p:txBody>
      </p:sp>
      <p:sp>
        <p:nvSpPr>
          <p:cNvPr id="5" name="Pladsholder til indhold 4"/>
          <p:cNvSpPr>
            <a:spLocks noGrp="1"/>
          </p:cNvSpPr>
          <p:nvPr>
            <p:ph idx="1"/>
          </p:nvPr>
        </p:nvSpPr>
        <p:spPr/>
        <p:txBody>
          <a:bodyPr>
            <a:normAutofit/>
          </a:bodyPr>
          <a:lstStyle/>
          <a:p>
            <a:pPr marL="514350" indent="-514350">
              <a:buFont typeface="+mj-lt"/>
              <a:buAutoNum type="arabicPeriod"/>
            </a:pPr>
            <a:endParaRPr lang="da-DK" dirty="0"/>
          </a:p>
          <a:p>
            <a:pPr marL="514350" indent="-514350">
              <a:buFont typeface="+mj-lt"/>
              <a:buAutoNum type="arabicPeriod"/>
            </a:pPr>
            <a:endParaRPr lang="da-DK" dirty="0"/>
          </a:p>
          <a:p>
            <a:endParaRPr lang="da-DK" dirty="0"/>
          </a:p>
          <a:p>
            <a:endParaRPr lang="da-DK" dirty="0"/>
          </a:p>
          <a:p>
            <a:endParaRPr lang="da-D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933" y="1800860"/>
            <a:ext cx="414337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301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t>Spørgsmål fra ”bekymrede vognmænd”:</a:t>
            </a:r>
            <a:br>
              <a:rPr lang="da-DK" sz="3600" dirty="0"/>
            </a:br>
            <a:endParaRPr lang="da-DK" sz="3600" b="1" dirty="0"/>
          </a:p>
        </p:txBody>
      </p:sp>
      <p:sp>
        <p:nvSpPr>
          <p:cNvPr id="4" name="Pladsholder til diasnummer 3"/>
          <p:cNvSpPr>
            <a:spLocks noGrp="1"/>
          </p:cNvSpPr>
          <p:nvPr>
            <p:ph type="sldNum" sz="quarter" idx="12"/>
          </p:nvPr>
        </p:nvSpPr>
        <p:spPr/>
        <p:txBody>
          <a:bodyPr/>
          <a:lstStyle/>
          <a:p>
            <a:fld id="{02C4DE2A-B7F1-4514-BB6E-1A0755DD1635}" type="slidenum">
              <a:rPr lang="da-DK" smtClean="0"/>
              <a:pPr/>
              <a:t>5</a:t>
            </a:fld>
            <a:endParaRPr lang="da-DK" dirty="0"/>
          </a:p>
        </p:txBody>
      </p:sp>
      <p:sp>
        <p:nvSpPr>
          <p:cNvPr id="5" name="Pladsholder til indhold 4"/>
          <p:cNvSpPr>
            <a:spLocks noGrp="1"/>
          </p:cNvSpPr>
          <p:nvPr>
            <p:ph idx="1"/>
          </p:nvPr>
        </p:nvSpPr>
        <p:spPr>
          <a:xfrm>
            <a:off x="628650" y="1162050"/>
            <a:ext cx="7886700" cy="5014913"/>
          </a:xfrm>
        </p:spPr>
        <p:txBody>
          <a:bodyPr>
            <a:normAutofit/>
          </a:bodyPr>
          <a:lstStyle/>
          <a:p>
            <a:pPr marL="971550" lvl="1" indent="-514350">
              <a:buFont typeface="+mj-lt"/>
              <a:buAutoNum type="arabicPeriod"/>
            </a:pPr>
            <a:r>
              <a:rPr lang="da-DK" sz="2800" dirty="0"/>
              <a:t>Vognmænd: Adgang for fragt til samtlige hurtigfærgeafgange R-Y.                                                         </a:t>
            </a:r>
            <a:r>
              <a:rPr lang="da-DK" sz="2800" dirty="0">
                <a:solidFill>
                  <a:srgbClr val="FF0000"/>
                </a:solidFill>
              </a:rPr>
              <a:t> </a:t>
            </a:r>
            <a:r>
              <a:rPr lang="da-DK" sz="2800" dirty="0">
                <a:solidFill>
                  <a:srgbClr val="0070C0"/>
                </a:solidFill>
              </a:rPr>
              <a:t>Hvis der ikke forventes udsolgt, åbnes der op for reservation af selvkørende lastbiler.</a:t>
            </a:r>
          </a:p>
          <a:p>
            <a:pPr marL="971550" lvl="1" indent="-514350">
              <a:buFont typeface="+mj-lt"/>
              <a:buAutoNum type="arabicPeriod"/>
            </a:pPr>
            <a:endParaRPr lang="da-DK" sz="2800" dirty="0">
              <a:solidFill>
                <a:srgbClr val="0070C0"/>
              </a:solidFill>
            </a:endParaRPr>
          </a:p>
          <a:p>
            <a:pPr marL="971550" lvl="1" indent="-514350">
              <a:buFont typeface="+mj-lt"/>
              <a:buAutoNum type="arabicPeriod"/>
            </a:pPr>
            <a:r>
              <a:rPr lang="da-DK" sz="2800" dirty="0"/>
              <a:t>Vognmænd: Booke fragt på R-Y flere måneder i forvejen                                                             </a:t>
            </a:r>
            <a:r>
              <a:rPr lang="da-DK" sz="2800" dirty="0">
                <a:solidFill>
                  <a:srgbClr val="FF0000"/>
                </a:solidFill>
              </a:rPr>
              <a:t> </a:t>
            </a:r>
            <a:r>
              <a:rPr lang="da-DK" sz="2800" dirty="0">
                <a:solidFill>
                  <a:srgbClr val="0070C0"/>
                </a:solidFill>
              </a:rPr>
              <a:t>Der er nu åbnet for salg frem til 31.12.18 </a:t>
            </a:r>
          </a:p>
          <a:p>
            <a:pPr marL="971550" lvl="1" indent="-514350">
              <a:buFont typeface="+mj-lt"/>
              <a:buAutoNum type="arabicPeriod"/>
            </a:pPr>
            <a:endParaRPr lang="da-DK" sz="2800" dirty="0">
              <a:solidFill>
                <a:srgbClr val="0070C0"/>
              </a:solidFill>
            </a:endParaRPr>
          </a:p>
          <a:p>
            <a:pPr marL="971550" lvl="1" indent="-514350">
              <a:buFont typeface="+mj-lt"/>
              <a:buAutoNum type="arabicPeriod"/>
            </a:pPr>
            <a:r>
              <a:rPr lang="da-DK" sz="2800" dirty="0"/>
              <a:t>Hellisen/NCC: Pris for specialtransport R-K.  </a:t>
            </a:r>
            <a:r>
              <a:rPr lang="da-DK" sz="2800" dirty="0">
                <a:solidFill>
                  <a:srgbClr val="FF0000"/>
                </a:solidFill>
              </a:rPr>
              <a:t> </a:t>
            </a:r>
            <a:r>
              <a:rPr lang="da-DK" sz="2800" dirty="0">
                <a:solidFill>
                  <a:srgbClr val="0070C0"/>
                </a:solidFill>
              </a:rPr>
              <a:t>Tilrettes så pris afspejler, hvad tilsvarende sættevogn fylder på vogndæk</a:t>
            </a:r>
          </a:p>
          <a:p>
            <a:pPr marL="514350" indent="-514350">
              <a:buFont typeface="+mj-lt"/>
              <a:buAutoNum type="arabicPeriod"/>
            </a:pPr>
            <a:endParaRPr lang="da-DK" sz="2800" dirty="0"/>
          </a:p>
        </p:txBody>
      </p:sp>
    </p:spTree>
    <p:extLst>
      <p:ext uri="{BB962C8B-B14F-4D97-AF65-F5344CB8AC3E}">
        <p14:creationId xmlns:p14="http://schemas.microsoft.com/office/powerpoint/2010/main" val="1864594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t>Spørgsmål fra Morten Studsgaard:</a:t>
            </a:r>
            <a:br>
              <a:rPr lang="da-DK" sz="3600" dirty="0"/>
            </a:br>
            <a:endParaRPr lang="da-DK" sz="3600" b="1" dirty="0"/>
          </a:p>
        </p:txBody>
      </p:sp>
      <p:sp>
        <p:nvSpPr>
          <p:cNvPr id="4" name="Pladsholder til diasnummer 3"/>
          <p:cNvSpPr>
            <a:spLocks noGrp="1"/>
          </p:cNvSpPr>
          <p:nvPr>
            <p:ph type="sldNum" sz="quarter" idx="12"/>
          </p:nvPr>
        </p:nvSpPr>
        <p:spPr/>
        <p:txBody>
          <a:bodyPr/>
          <a:lstStyle/>
          <a:p>
            <a:fld id="{02C4DE2A-B7F1-4514-BB6E-1A0755DD1635}" type="slidenum">
              <a:rPr lang="da-DK" smtClean="0"/>
              <a:pPr/>
              <a:t>6</a:t>
            </a:fld>
            <a:endParaRPr lang="da-DK" dirty="0"/>
          </a:p>
        </p:txBody>
      </p:sp>
      <p:sp>
        <p:nvSpPr>
          <p:cNvPr id="5" name="Pladsholder til indhold 4"/>
          <p:cNvSpPr>
            <a:spLocks noGrp="1"/>
          </p:cNvSpPr>
          <p:nvPr>
            <p:ph idx="1"/>
          </p:nvPr>
        </p:nvSpPr>
        <p:spPr>
          <a:xfrm>
            <a:off x="628650" y="1162050"/>
            <a:ext cx="7096125" cy="5014913"/>
          </a:xfrm>
        </p:spPr>
        <p:txBody>
          <a:bodyPr>
            <a:normAutofit fontScale="77500" lnSpcReduction="20000"/>
          </a:bodyPr>
          <a:lstStyle/>
          <a:p>
            <a:pPr marL="514350" indent="-514350">
              <a:buFont typeface="+mj-lt"/>
              <a:buAutoNum type="arabicPeriod"/>
            </a:pPr>
            <a:r>
              <a:rPr lang="da-DK" sz="2800" dirty="0"/>
              <a:t>Hvornår forventer BL at være oppe, på den i kontrakten, krævede godskapacitet dagligt? Både på Køge og Ystad ruten.                                                       </a:t>
            </a:r>
            <a:r>
              <a:rPr lang="da-DK" sz="2800" dirty="0">
                <a:solidFill>
                  <a:srgbClr val="0070C0"/>
                </a:solidFill>
              </a:rPr>
              <a:t> </a:t>
            </a:r>
            <a:br>
              <a:rPr lang="da-DK" sz="2800" dirty="0">
                <a:solidFill>
                  <a:srgbClr val="0070C0"/>
                </a:solidFill>
              </a:rPr>
            </a:br>
            <a:r>
              <a:rPr lang="da-DK" sz="2800" dirty="0">
                <a:solidFill>
                  <a:srgbClr val="0070C0"/>
                </a:solidFill>
              </a:rPr>
              <a:t>Der tilbydes den krævede kapacitet, som selvkørende og løstrailere.</a:t>
            </a:r>
          </a:p>
          <a:p>
            <a:pPr marL="514350" indent="-514350">
              <a:buFont typeface="+mj-lt"/>
              <a:buAutoNum type="arabicPeriod"/>
            </a:pPr>
            <a:r>
              <a:rPr lang="da-DK" sz="2800" dirty="0"/>
              <a:t>Hvor mange af de krævede meter er afsat til løstrailere, og er der sat en begrænsning for løstrailerantal på de enkelte ruter?                                                                                                </a:t>
            </a:r>
            <a:r>
              <a:rPr lang="da-DK" sz="2800" dirty="0">
                <a:solidFill>
                  <a:srgbClr val="0070C0"/>
                </a:solidFill>
              </a:rPr>
              <a:t>På Køge-ruten er vi på 60/60 og på fragtafgangen til Ystad på 7/7. Svarer til niveau ved Færgen.</a:t>
            </a:r>
          </a:p>
          <a:p>
            <a:pPr marL="514350" indent="-514350">
              <a:buFont typeface="+mj-lt"/>
              <a:buAutoNum type="arabicPeriod"/>
            </a:pPr>
            <a:r>
              <a:rPr lang="da-DK" sz="2800" dirty="0"/>
              <a:t>Hvornår forventes det, at man kan få alle slags godsenheder med på Ystad ruten?                                                                      </a:t>
            </a:r>
            <a:r>
              <a:rPr lang="da-DK" sz="2800" dirty="0">
                <a:solidFill>
                  <a:srgbClr val="0070C0"/>
                </a:solidFill>
              </a:rPr>
              <a:t> Kun løstrailere på ”fragtafgangene”. Selvkørende lastbiler tages med, hvis der forventes ledig kapacitet.</a:t>
            </a:r>
          </a:p>
          <a:p>
            <a:pPr marL="514350" indent="-514350">
              <a:buFont typeface="+mj-lt"/>
              <a:buAutoNum type="arabicPeriod"/>
            </a:pPr>
            <a:r>
              <a:rPr lang="da-DK" sz="2800" dirty="0"/>
              <a:t>Hvorfor kan man ikke få gods med i weekenden på Ystad afgangene, som tidligere?                                                            </a:t>
            </a:r>
            <a:r>
              <a:rPr lang="da-DK" sz="2800" dirty="0">
                <a:solidFill>
                  <a:srgbClr val="FF0000"/>
                </a:solidFill>
              </a:rPr>
              <a:t> </a:t>
            </a:r>
            <a:r>
              <a:rPr lang="da-DK" sz="2800" dirty="0">
                <a:solidFill>
                  <a:srgbClr val="0070C0"/>
                </a:solidFill>
              </a:rPr>
              <a:t>Kun løstrailere på ”fragtafgangene”. Selvkørende lastbiler tages med hvis der forventes ledig kapacitet.                                         </a:t>
            </a:r>
          </a:p>
          <a:p>
            <a:pPr marL="514350" indent="-514350">
              <a:buFont typeface="+mj-lt"/>
              <a:buAutoNum type="arabicPeriod"/>
            </a:pPr>
            <a:endParaRPr lang="da-DK" sz="2800" dirty="0"/>
          </a:p>
        </p:txBody>
      </p:sp>
    </p:spTree>
    <p:extLst>
      <p:ext uri="{BB962C8B-B14F-4D97-AF65-F5344CB8AC3E}">
        <p14:creationId xmlns:p14="http://schemas.microsoft.com/office/powerpoint/2010/main" val="4239142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t>Spørgsmål fra Morten Studsgaard:</a:t>
            </a:r>
            <a:br>
              <a:rPr lang="da-DK" sz="3600" dirty="0"/>
            </a:br>
            <a:endParaRPr lang="da-DK" sz="3600" b="1" dirty="0"/>
          </a:p>
        </p:txBody>
      </p:sp>
      <p:sp>
        <p:nvSpPr>
          <p:cNvPr id="4" name="Pladsholder til diasnummer 3"/>
          <p:cNvSpPr>
            <a:spLocks noGrp="1"/>
          </p:cNvSpPr>
          <p:nvPr>
            <p:ph type="sldNum" sz="quarter" idx="12"/>
          </p:nvPr>
        </p:nvSpPr>
        <p:spPr/>
        <p:txBody>
          <a:bodyPr/>
          <a:lstStyle/>
          <a:p>
            <a:fld id="{02C4DE2A-B7F1-4514-BB6E-1A0755DD1635}" type="slidenum">
              <a:rPr lang="da-DK" smtClean="0"/>
              <a:pPr/>
              <a:t>7</a:t>
            </a:fld>
            <a:endParaRPr lang="da-DK" dirty="0"/>
          </a:p>
        </p:txBody>
      </p:sp>
      <p:sp>
        <p:nvSpPr>
          <p:cNvPr id="5" name="Pladsholder til indhold 4"/>
          <p:cNvSpPr>
            <a:spLocks noGrp="1"/>
          </p:cNvSpPr>
          <p:nvPr>
            <p:ph idx="1"/>
          </p:nvPr>
        </p:nvSpPr>
        <p:spPr>
          <a:xfrm>
            <a:off x="628650" y="1162050"/>
            <a:ext cx="7886700" cy="5014913"/>
          </a:xfrm>
        </p:spPr>
        <p:txBody>
          <a:bodyPr>
            <a:normAutofit fontScale="77500" lnSpcReduction="20000"/>
          </a:bodyPr>
          <a:lstStyle/>
          <a:p>
            <a:pPr marL="514350" indent="-514350">
              <a:buFont typeface="+mj-lt"/>
              <a:buAutoNum type="arabicPeriod"/>
            </a:pPr>
            <a:r>
              <a:rPr lang="da-DK" sz="2800" dirty="0"/>
              <a:t>Booking af ADR gods via deres kundeportal virker stadig ikke efter hensigten. Hvornår forventer de at dette er løst?                                                                   </a:t>
            </a:r>
            <a:br>
              <a:rPr lang="da-DK" sz="2800" dirty="0"/>
            </a:br>
            <a:r>
              <a:rPr lang="da-DK" sz="2400" dirty="0">
                <a:solidFill>
                  <a:srgbClr val="0070C0"/>
                </a:solidFill>
              </a:rPr>
              <a:t>Hvis farligt gods ikke kan reserveres online, kan man sende en mail til </a:t>
            </a:r>
            <a:r>
              <a:rPr lang="da-DK" sz="2400" dirty="0">
                <a:solidFill>
                  <a:srgbClr val="0070C0"/>
                </a:solidFill>
                <a:hlinkClick r:id="rId2">
                  <a:extLst>
                    <a:ext uri="{A12FA001-AC4F-418D-AE19-62706E023703}">
                      <ahyp:hlinkClr xmlns:ahyp="http://schemas.microsoft.com/office/drawing/2018/hyperlinkcolor" xmlns="" val="tx"/>
                    </a:ext>
                  </a:extLst>
                </a:hlinkClick>
              </a:rPr>
              <a:t>farliggods@bornholmslinjen.dk</a:t>
            </a:r>
            <a:r>
              <a:rPr lang="da-DK" sz="2400" dirty="0">
                <a:solidFill>
                  <a:srgbClr val="0070C0"/>
                </a:solidFill>
              </a:rPr>
              <a:t>. Kundeportalen opdateres snarest</a:t>
            </a:r>
            <a:endParaRPr lang="da-DK" sz="2800" dirty="0">
              <a:solidFill>
                <a:srgbClr val="0070C0"/>
              </a:solidFill>
            </a:endParaRPr>
          </a:p>
          <a:p>
            <a:pPr marL="514350" indent="-514350">
              <a:buFont typeface="+mj-lt"/>
              <a:buAutoNum type="arabicPeriod"/>
            </a:pPr>
            <a:r>
              <a:rPr lang="da-DK" sz="2800" dirty="0"/>
              <a:t>Booking af ekstra pladser via kunde portalen. Hvornår forventer de at dette er løst?                         </a:t>
            </a:r>
            <a:br>
              <a:rPr lang="da-DK" sz="2800" dirty="0"/>
            </a:br>
            <a:r>
              <a:rPr lang="da-DK" sz="2800" dirty="0">
                <a:solidFill>
                  <a:srgbClr val="0070C0"/>
                </a:solidFill>
              </a:rPr>
              <a:t>K</a:t>
            </a:r>
            <a:r>
              <a:rPr lang="da-DK" sz="2400" dirty="0">
                <a:solidFill>
                  <a:srgbClr val="0070C0"/>
                </a:solidFill>
              </a:rPr>
              <a:t>undeportalen understøtter faste pladser til faste aftaler. Ekstra pladser kan købes online på lige vilkår for alle fragtmænd</a:t>
            </a:r>
            <a:endParaRPr lang="da-DK" sz="2800" dirty="0">
              <a:solidFill>
                <a:srgbClr val="0070C0"/>
              </a:solidFill>
            </a:endParaRPr>
          </a:p>
          <a:p>
            <a:pPr marL="514350" indent="-514350">
              <a:buFont typeface="+mj-lt"/>
              <a:buAutoNum type="arabicPeriod"/>
            </a:pPr>
            <a:r>
              <a:rPr lang="da-DK" sz="2800" dirty="0"/>
              <a:t>Kontakt oplysninger for hvor vi skal henvende os som fragtkunde?</a:t>
            </a:r>
            <a:r>
              <a:rPr lang="da-DK" sz="2800" dirty="0">
                <a:solidFill>
                  <a:srgbClr val="FF0000"/>
                </a:solidFill>
              </a:rPr>
              <a:t> </a:t>
            </a:r>
            <a:br>
              <a:rPr lang="da-DK" sz="2800" dirty="0">
                <a:solidFill>
                  <a:srgbClr val="FF0000"/>
                </a:solidFill>
              </a:rPr>
            </a:br>
            <a:r>
              <a:rPr lang="da-DK" sz="2800" dirty="0">
                <a:solidFill>
                  <a:srgbClr val="0070C0"/>
                </a:solidFill>
              </a:rPr>
              <a:t>L</a:t>
            </a:r>
            <a:r>
              <a:rPr lang="da-DK" sz="2600" dirty="0">
                <a:solidFill>
                  <a:srgbClr val="0070C0"/>
                </a:solidFill>
              </a:rPr>
              <a:t>ige nu kontakter Godsoperatørerne vores ledende medarbejdere. Herefter kommer der mail og fragt telefon</a:t>
            </a:r>
            <a:endParaRPr lang="da-DK" sz="2800" dirty="0">
              <a:solidFill>
                <a:srgbClr val="0070C0"/>
              </a:solidFill>
            </a:endParaRPr>
          </a:p>
          <a:p>
            <a:pPr marL="514350" indent="-514350">
              <a:buFont typeface="+mj-lt"/>
              <a:buAutoNum type="arabicPeriod"/>
            </a:pPr>
            <a:r>
              <a:rPr lang="da-DK" sz="2800" dirty="0"/>
              <a:t>Hvordan får vi besked fra BL, hvis der har været udfordringer med de overførte trailere?</a:t>
            </a:r>
            <a:br>
              <a:rPr lang="da-DK" sz="2800" dirty="0"/>
            </a:br>
            <a:r>
              <a:rPr lang="da-DK" sz="2600" dirty="0">
                <a:solidFill>
                  <a:srgbClr val="0070C0"/>
                </a:solidFill>
              </a:rPr>
              <a:t>Fra Driftslederen i Rønne kundecenter, eller Hammershus</a:t>
            </a:r>
            <a:endParaRPr lang="da-DK" sz="2800" dirty="0">
              <a:solidFill>
                <a:srgbClr val="0070C0"/>
              </a:solidFill>
            </a:endParaRPr>
          </a:p>
          <a:p>
            <a:pPr marL="514350" indent="-514350">
              <a:buFont typeface="+mj-lt"/>
              <a:buAutoNum type="arabicPeriod"/>
            </a:pPr>
            <a:r>
              <a:rPr lang="da-DK" sz="2800" dirty="0"/>
              <a:t>Hvordan virker deres vagtsystem ift. problemer om natten i Køge?</a:t>
            </a:r>
            <a:r>
              <a:rPr lang="da-DK" sz="2800" dirty="0">
                <a:solidFill>
                  <a:srgbClr val="FF0000"/>
                </a:solidFill>
              </a:rPr>
              <a:t>                                                                  </a:t>
            </a:r>
            <a:br>
              <a:rPr lang="da-DK" sz="2800" dirty="0">
                <a:solidFill>
                  <a:srgbClr val="FF0000"/>
                </a:solidFill>
              </a:rPr>
            </a:br>
            <a:r>
              <a:rPr lang="da-DK" sz="2600" dirty="0">
                <a:solidFill>
                  <a:srgbClr val="0070C0"/>
                </a:solidFill>
              </a:rPr>
              <a:t>Medarbejderne er i Køge 21:00 til 30 min. efter afgang. Herefter håndteres support fra kundecenteret i Rønne i åbningstiden</a:t>
            </a:r>
            <a:endParaRPr lang="da-DK" sz="2800" dirty="0">
              <a:solidFill>
                <a:srgbClr val="0070C0"/>
              </a:solidFill>
            </a:endParaRPr>
          </a:p>
          <a:p>
            <a:pPr marL="514350" indent="-514350">
              <a:buFont typeface="+mj-lt"/>
              <a:buAutoNum type="arabicPeriod"/>
            </a:pPr>
            <a:endParaRPr lang="da-DK" sz="2800" dirty="0"/>
          </a:p>
          <a:p>
            <a:pPr marL="514350" indent="-514350">
              <a:buFont typeface="+mj-lt"/>
              <a:buAutoNum type="arabicPeriod"/>
            </a:pPr>
            <a:endParaRPr lang="da-DK" sz="2800" dirty="0"/>
          </a:p>
        </p:txBody>
      </p:sp>
    </p:spTree>
    <p:extLst>
      <p:ext uri="{BB962C8B-B14F-4D97-AF65-F5344CB8AC3E}">
        <p14:creationId xmlns:p14="http://schemas.microsoft.com/office/powerpoint/2010/main" val="106649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t>Spørgsmål fra Niclas Fick: :</a:t>
            </a:r>
            <a:br>
              <a:rPr lang="da-DK" sz="3600" dirty="0"/>
            </a:br>
            <a:endParaRPr lang="da-DK" sz="3600" b="1" dirty="0"/>
          </a:p>
        </p:txBody>
      </p:sp>
      <p:sp>
        <p:nvSpPr>
          <p:cNvPr id="4" name="Pladsholder til diasnummer 3"/>
          <p:cNvSpPr>
            <a:spLocks noGrp="1"/>
          </p:cNvSpPr>
          <p:nvPr>
            <p:ph type="sldNum" sz="quarter" idx="12"/>
          </p:nvPr>
        </p:nvSpPr>
        <p:spPr/>
        <p:txBody>
          <a:bodyPr/>
          <a:lstStyle/>
          <a:p>
            <a:fld id="{02C4DE2A-B7F1-4514-BB6E-1A0755DD1635}" type="slidenum">
              <a:rPr lang="da-DK" smtClean="0"/>
              <a:pPr/>
              <a:t>8</a:t>
            </a:fld>
            <a:endParaRPr lang="da-DK" dirty="0"/>
          </a:p>
        </p:txBody>
      </p:sp>
      <p:sp>
        <p:nvSpPr>
          <p:cNvPr id="5" name="Pladsholder til indhold 4"/>
          <p:cNvSpPr>
            <a:spLocks noGrp="1"/>
          </p:cNvSpPr>
          <p:nvPr>
            <p:ph idx="1"/>
          </p:nvPr>
        </p:nvSpPr>
        <p:spPr>
          <a:xfrm>
            <a:off x="628650" y="1162050"/>
            <a:ext cx="7886700" cy="5014913"/>
          </a:xfrm>
        </p:spPr>
        <p:txBody>
          <a:bodyPr>
            <a:normAutofit/>
          </a:bodyPr>
          <a:lstStyle/>
          <a:p>
            <a:pPr marL="971550" lvl="1" indent="-514350">
              <a:buFont typeface="+mj-lt"/>
              <a:buAutoNum type="arabicPeriod"/>
            </a:pPr>
            <a:endParaRPr lang="da-DK" sz="2800" dirty="0"/>
          </a:p>
          <a:p>
            <a:pPr marL="971550" lvl="1" indent="-514350">
              <a:buFont typeface="+mj-lt"/>
              <a:buAutoNum type="arabicPeriod"/>
            </a:pPr>
            <a:r>
              <a:rPr lang="da-DK" sz="2800" dirty="0"/>
              <a:t>Niclas Fick: Frigivelse af billetter: Gående passagerer sammenlignet med </a:t>
            </a:r>
            <a:r>
              <a:rPr lang="da-DK" sz="2800" dirty="0" err="1"/>
              <a:t>Kombardo</a:t>
            </a:r>
            <a:r>
              <a:rPr lang="da-DK" sz="2800" dirty="0"/>
              <a:t> bus. </a:t>
            </a:r>
            <a:r>
              <a:rPr lang="da-DK" sz="2800" dirty="0" err="1">
                <a:solidFill>
                  <a:srgbClr val="0070C0"/>
                </a:solidFill>
              </a:rPr>
              <a:t>Kombardo</a:t>
            </a:r>
            <a:r>
              <a:rPr lang="da-DK" sz="2800" dirty="0">
                <a:solidFill>
                  <a:srgbClr val="0070C0"/>
                </a:solidFill>
              </a:rPr>
              <a:t> Expressen har købt en hel bus og DSB har et fast antal pladser. Bornholmerbussen har ønsket adgang til alle ledige gående billetter.</a:t>
            </a:r>
          </a:p>
          <a:p>
            <a:pPr marL="971550" lvl="1" indent="-514350">
              <a:buFont typeface="+mj-lt"/>
              <a:buAutoNum type="arabicPeriod"/>
            </a:pPr>
            <a:r>
              <a:rPr lang="da-DK" sz="2800" dirty="0"/>
              <a:t>Niclas Fick: Forbindelsesbilletter til DSB, Skånetrafikken og Bornholmerbus.                 </a:t>
            </a:r>
            <a:r>
              <a:rPr lang="da-DK" sz="2800" dirty="0">
                <a:solidFill>
                  <a:srgbClr val="FF0000"/>
                </a:solidFill>
              </a:rPr>
              <a:t> </a:t>
            </a:r>
            <a:r>
              <a:rPr lang="da-DK" sz="2800" dirty="0">
                <a:solidFill>
                  <a:srgbClr val="0070C0"/>
                </a:solidFill>
              </a:rPr>
              <a:t>Der er etableret samarbejde med parterne og de er tilbudt ”link” fra www.bornholmslinjen.dk</a:t>
            </a:r>
          </a:p>
          <a:p>
            <a:pPr marL="514350" indent="-514350">
              <a:buFont typeface="+mj-lt"/>
              <a:buAutoNum type="arabicPeriod"/>
            </a:pPr>
            <a:endParaRPr lang="da-DK" sz="2800" dirty="0"/>
          </a:p>
        </p:txBody>
      </p:sp>
    </p:spTree>
    <p:extLst>
      <p:ext uri="{BB962C8B-B14F-4D97-AF65-F5344CB8AC3E}">
        <p14:creationId xmlns:p14="http://schemas.microsoft.com/office/powerpoint/2010/main" val="1074809515"/>
      </p:ext>
    </p:extLst>
  </p:cSld>
  <p:clrMapOvr>
    <a:masterClrMapping/>
  </p:clrMapOvr>
</p:sld>
</file>

<file path=ppt/theme/theme1.xml><?xml version="1.0" encoding="utf-8"?>
<a:theme xmlns:a="http://schemas.openxmlformats.org/drawingml/2006/main" name="Molslinjen 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3" id="{A76F2E2D-D744-4380-A2F3-1C86D60A5DC0}" vid="{B0BB3777-34FC-49CD-ABA0-A614EE722F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illedobjekt" ma:contentTypeID="0x0101009148F5A04DDD49CBA7127AADA5FB792B00AADE34325A8B49CDA8BB4DB53328F214006E2FD9AAD4D40D459CF976F1B43638CE" ma:contentTypeVersion="1" ma:contentTypeDescription="Overfør et billede." ma:contentTypeScope="" ma:versionID="684105b1773c58e3dbf3eca870e33ed7">
  <xsd:schema xmlns:xsd="http://www.w3.org/2001/XMLSchema" xmlns:xs="http://www.w3.org/2001/XMLSchema" xmlns:p="http://schemas.microsoft.com/office/2006/metadata/properties" xmlns:ns1="http://schemas.microsoft.com/sharepoint/v3" xmlns:ns2="10858149-F413-4C65-811F-12B87C139A39" xmlns:ns3="http://schemas.microsoft.com/sharepoint/v3/fields" targetNamespace="http://schemas.microsoft.com/office/2006/metadata/properties" ma:root="true" ma:fieldsID="d5c2bb9a2a66cce3daefc62986a8b2a3" ns1:_="" ns2:_="" ns3:_="">
    <xsd:import namespace="http://schemas.microsoft.com/sharepoint/v3"/>
    <xsd:import namespace="10858149-F413-4C65-811F-12B87C139A39"/>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sti" ma:hidden="true" ma:list="Docs" ma:internalName="FileRef" ma:readOnly="true" ma:showField="FullUrl">
      <xsd:simpleType>
        <xsd:restriction base="dms:Lookup"/>
      </xsd:simpleType>
    </xsd:element>
    <xsd:element name="File_x0020_Type" ma:index="9" nillable="true" ma:displayName="Filtype" ma:hidden="true" ma:internalName="File_x0020_Type" ma:readOnly="true">
      <xsd:simpleType>
        <xsd:restriction base="dms:Text"/>
      </xsd:simpleType>
    </xsd:element>
    <xsd:element name="HTML_x0020_File_x0020_Type" ma:index="10" nillable="true" ma:displayName="HTML-filtype" ma:hidden="true" ma:internalName="HTML_x0020_File_x0020_Type" ma:readOnly="true">
      <xsd:simpleType>
        <xsd:restriction base="dms:Text"/>
      </xsd:simpleType>
    </xsd:element>
    <xsd:element name="FSObjType" ma:index="11" nillable="true" ma:displayName="Elementtype" ma:hidden="true" ma:list="Docs" ma:internalName="FSObjType" ma:readOnly="true" ma:showField="FSType">
      <xsd:simpleType>
        <xsd:restriction base="dms:Lookup"/>
      </xsd:simpleType>
    </xsd:element>
    <xsd:element name="PublishingStartDate" ma:index="27" nillable="true" ma:displayName="Startdato for planlægning" ma:description="" ma:hidden="true" ma:internalName="PublishingStartDate">
      <xsd:simpleType>
        <xsd:restriction base="dms:Unknown"/>
      </xsd:simpleType>
    </xsd:element>
    <xsd:element name="PublishingExpirationDate" ma:index="28" nillable="true" ma:displayName="Slutdato for planlægning"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858149-F413-4C65-811F-12B87C139A39" elementFormDefault="qualified">
    <xsd:import namespace="http://schemas.microsoft.com/office/2006/documentManagement/types"/>
    <xsd:import namespace="http://schemas.microsoft.com/office/infopath/2007/PartnerControls"/>
    <xsd:element name="ThumbnailExists" ma:index="18" nillable="true" ma:displayName="Miniature findes" ma:default="FALSE" ma:hidden="true" ma:internalName="ThumbnailExists" ma:readOnly="true">
      <xsd:simpleType>
        <xsd:restriction base="dms:Boolean"/>
      </xsd:simpleType>
    </xsd:element>
    <xsd:element name="PreviewExists" ma:index="19" nillable="true" ma:displayName="Eksempel findes" ma:default="FALSE" ma:hidden="true" ma:internalName="PreviewExists" ma:readOnly="true">
      <xsd:simpleType>
        <xsd:restriction base="dms:Boolean"/>
      </xsd:simpleType>
    </xsd:element>
    <xsd:element name="ImageWidth" ma:index="20" nillable="true" ma:displayName="Bredde" ma:internalName="ImageWidth" ma:readOnly="true">
      <xsd:simpleType>
        <xsd:restriction base="dms:Unknown"/>
      </xsd:simpleType>
    </xsd:element>
    <xsd:element name="ImageHeight" ma:index="22" nillable="true" ma:displayName="Højde" ma:internalName="ImageHeight" ma:readOnly="true">
      <xsd:simpleType>
        <xsd:restriction base="dms:Unknown"/>
      </xsd:simpleType>
    </xsd:element>
    <xsd:element name="ImageCreateDate" ma:index="25" nillable="true" ma:displayName="Den dato, billedet blev taget"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Forfatter"/>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ma:index="23" ma:displayName="Kommentarer"/>
        <xsd:element name="keywords" minOccurs="0" maxOccurs="1" type="xsd:string" ma:index="14" ma:displayName="Nøgleord"/>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10858149-F413-4C65-811F-12B87C139A39" xsi:nil="true"/>
    <wic_System_Copyright xmlns="http://schemas.microsoft.com/sharepoint/v3/fields" xsi:nil="true"/>
  </documentManagement>
</p:properties>
</file>

<file path=customXml/itemProps1.xml><?xml version="1.0" encoding="utf-8"?>
<ds:datastoreItem xmlns:ds="http://schemas.openxmlformats.org/officeDocument/2006/customXml" ds:itemID="{E743965B-4CC3-4C40-BE18-7FC013295029}"/>
</file>

<file path=customXml/itemProps2.xml><?xml version="1.0" encoding="utf-8"?>
<ds:datastoreItem xmlns:ds="http://schemas.openxmlformats.org/officeDocument/2006/customXml" ds:itemID="{F853279C-12CF-4CD9-9C72-119FF3BA18A0}"/>
</file>

<file path=customXml/itemProps3.xml><?xml version="1.0" encoding="utf-8"?>
<ds:datastoreItem xmlns:ds="http://schemas.openxmlformats.org/officeDocument/2006/customXml" ds:itemID="{AC2F07A3-8CB9-46EC-AD13-52B65F878797}"/>
</file>

<file path=docProps/app.xml><?xml version="1.0" encoding="utf-8"?>
<Properties xmlns="http://schemas.openxmlformats.org/officeDocument/2006/extended-properties" xmlns:vt="http://schemas.openxmlformats.org/officeDocument/2006/docPropsVTypes">
  <Template>Molslinjen ppt</Template>
  <TotalTime>2370</TotalTime>
  <Words>1568</Words>
  <Application>Microsoft Office PowerPoint</Application>
  <PresentationFormat>Skærmshow (4:3)</PresentationFormat>
  <Paragraphs>169</Paragraphs>
  <Slides>27</Slides>
  <Notes>0</Notes>
  <HiddenSlides>0</HiddenSlides>
  <MMClips>0</MMClips>
  <ScaleCrop>false</ScaleCrop>
  <HeadingPairs>
    <vt:vector size="4" baseType="variant">
      <vt:variant>
        <vt:lpstr>Tema</vt:lpstr>
      </vt:variant>
      <vt:variant>
        <vt:i4>1</vt:i4>
      </vt:variant>
      <vt:variant>
        <vt:lpstr>Diastitler</vt:lpstr>
      </vt:variant>
      <vt:variant>
        <vt:i4>27</vt:i4>
      </vt:variant>
    </vt:vector>
  </HeadingPairs>
  <TitlesOfParts>
    <vt:vector size="28" baseType="lpstr">
      <vt:lpstr>Molslinjen ppt</vt:lpstr>
      <vt:lpstr>PowerPoint-præsentation</vt:lpstr>
      <vt:lpstr>Trafikkontaktrådet 13.09.2018</vt:lpstr>
      <vt:lpstr>Agenda</vt:lpstr>
      <vt:lpstr>Opstart for Bornholmslinjen 01.09.18</vt:lpstr>
      <vt:lpstr>Opstart: Trafik uge 36 i 2017 og 2018</vt:lpstr>
      <vt:lpstr>Spørgsmål fra ”bekymrede vognmænd”: </vt:lpstr>
      <vt:lpstr>Spørgsmål fra Morten Studsgaard: </vt:lpstr>
      <vt:lpstr>Spørgsmål fra Morten Studsgaard: </vt:lpstr>
      <vt:lpstr>Spørgsmål fra Niclas Fick: : </vt:lpstr>
      <vt:lpstr>Spørgsmål fra Ældrerådet: </vt:lpstr>
      <vt:lpstr>Spørgsmål fra Ældrerådet: </vt:lpstr>
      <vt:lpstr>Spørgsmål fra Ældresagen: </vt:lpstr>
      <vt:lpstr>Spørgsmål fra DH Bornholm: </vt:lpstr>
      <vt:lpstr>Spørgsmål fra DH Bornholm: </vt:lpstr>
      <vt:lpstr>Spørgsmål fra Lea Wermelin: </vt:lpstr>
      <vt:lpstr>Spørgsmål fra Lea Wermelin: </vt:lpstr>
      <vt:lpstr>Spørgsmål fra Lea Wermelin: </vt:lpstr>
      <vt:lpstr>Spørgsmål fra Lea Wermelin: </vt:lpstr>
      <vt:lpstr>Spørgsmål fra Bornholms Passagerforening: </vt:lpstr>
      <vt:lpstr>Spørgsmål fra DGI/Bornholms Idrætsråd: </vt:lpstr>
      <vt:lpstr>Spørgsmål fra Aakirkeby Turistfart: </vt:lpstr>
      <vt:lpstr>Spørgsmål fra Aakirkeby Turistfart: </vt:lpstr>
      <vt:lpstr>Spørgsmål fra BRK og BornTrans: </vt:lpstr>
      <vt:lpstr>Tilbud: Pendlerbilletter til erhverv.</vt:lpstr>
      <vt:lpstr>Tilbud: Pendlerbilletter til erhverv.</vt:lpstr>
      <vt:lpstr>COWI-rapport: Pendlerbilletter, Erhverv.</vt:lpstr>
      <vt:lpstr>Øvrigt vedr. færgebetjening af Bornholm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Rasmus Stenz</dc:creator>
  <cp:keywords/>
  <dc:description/>
  <cp:lastModifiedBy>lisko</cp:lastModifiedBy>
  <cp:revision>115</cp:revision>
  <cp:lastPrinted>2018-09-12T06:13:18Z</cp:lastPrinted>
  <dcterms:created xsi:type="dcterms:W3CDTF">2017-06-15T13:58:14Z</dcterms:created>
  <dcterms:modified xsi:type="dcterms:W3CDTF">2018-09-14T08:39:29Z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0x0101009148F5A04DDD49CBA7127AADA5FB792B00AADE34325A8B49CDA8BB4DB53328F214006E2FD9AAD4D40D459CF976F1B43638CE</vt:lpwstr>
  </property>
</Properties>
</file>